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20"/>
  </p:notesMasterIdLst>
  <p:sldIdLst>
    <p:sldId id="287" r:id="rId2"/>
    <p:sldId id="304" r:id="rId3"/>
    <p:sldId id="278" r:id="rId4"/>
    <p:sldId id="296" r:id="rId5"/>
    <p:sldId id="305" r:id="rId6"/>
    <p:sldId id="307" r:id="rId7"/>
    <p:sldId id="308" r:id="rId8"/>
    <p:sldId id="297" r:id="rId9"/>
    <p:sldId id="298" r:id="rId10"/>
    <p:sldId id="299" r:id="rId11"/>
    <p:sldId id="310" r:id="rId12"/>
    <p:sldId id="311" r:id="rId13"/>
    <p:sldId id="300" r:id="rId14"/>
    <p:sldId id="312" r:id="rId15"/>
    <p:sldId id="301" r:id="rId16"/>
    <p:sldId id="309" r:id="rId17"/>
    <p:sldId id="303"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2"/>
    <p:restoredTop sz="94681"/>
  </p:normalViewPr>
  <p:slideViewPr>
    <p:cSldViewPr snapToGrid="0">
      <p:cViewPr>
        <p:scale>
          <a:sx n="170" d="100"/>
          <a:sy n="170" d="100"/>
        </p:scale>
        <p:origin x="472" y="168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434BA-F4F3-BA4D-953F-84B7EAEFF46A}" type="doc">
      <dgm:prSet loTypeId="urn:microsoft.com/office/officeart/2005/8/layout/hierarchy6" loCatId="" qsTypeId="urn:microsoft.com/office/officeart/2005/8/quickstyle/simple1" qsCatId="simple" csTypeId="urn:microsoft.com/office/officeart/2005/8/colors/colorful1" csCatId="colorful" phldr="1"/>
      <dgm:spPr/>
      <dgm:t>
        <a:bodyPr/>
        <a:lstStyle/>
        <a:p>
          <a:endParaRPr lang="en-US"/>
        </a:p>
      </dgm:t>
    </dgm:pt>
    <dgm:pt modelId="{A5DB7180-0A14-A045-8F30-44F745CA373B}">
      <dgm:prSet phldrT="[Text]"/>
      <dgm:spPr/>
      <dgm:t>
        <a:bodyPr/>
        <a:lstStyle/>
        <a:p>
          <a:r>
            <a:rPr lang="en-US" dirty="0"/>
            <a:t>Application Root</a:t>
          </a:r>
        </a:p>
      </dgm:t>
    </dgm:pt>
    <dgm:pt modelId="{A3B69166-697F-3C40-A766-E82F29D21C9D}" type="parTrans" cxnId="{80B532FA-9D22-2542-AD8C-F644641764E2}">
      <dgm:prSet/>
      <dgm:spPr/>
      <dgm:t>
        <a:bodyPr/>
        <a:lstStyle/>
        <a:p>
          <a:endParaRPr lang="en-US"/>
        </a:p>
      </dgm:t>
    </dgm:pt>
    <dgm:pt modelId="{67CB6660-BD7C-184E-B28F-A3240100C893}" type="sibTrans" cxnId="{80B532FA-9D22-2542-AD8C-F644641764E2}">
      <dgm:prSet/>
      <dgm:spPr/>
      <dgm:t>
        <a:bodyPr/>
        <a:lstStyle/>
        <a:p>
          <a:endParaRPr lang="en-US"/>
        </a:p>
      </dgm:t>
    </dgm:pt>
    <dgm:pt modelId="{33126617-25E2-9946-8F10-11EE6BEA7C56}">
      <dgm:prSet phldrT="[Text]"/>
      <dgm:spPr/>
      <dgm:t>
        <a:bodyPr/>
        <a:lstStyle/>
        <a:p>
          <a:r>
            <a:rPr lang="en-US" dirty="0" err="1"/>
            <a:t>MainApp</a:t>
          </a:r>
          <a:endParaRPr lang="en-US" dirty="0"/>
        </a:p>
      </dgm:t>
    </dgm:pt>
    <dgm:pt modelId="{28E6D1DA-D3E4-794F-84A2-D971B2D36EAE}" type="parTrans" cxnId="{1487137B-D7C1-0045-9C1E-8CA917B15F34}">
      <dgm:prSet/>
      <dgm:spPr/>
      <dgm:t>
        <a:bodyPr/>
        <a:lstStyle/>
        <a:p>
          <a:endParaRPr lang="en-US"/>
        </a:p>
      </dgm:t>
    </dgm:pt>
    <dgm:pt modelId="{94DAF7EC-6546-1A48-951F-6896F458683B}" type="sibTrans" cxnId="{1487137B-D7C1-0045-9C1E-8CA917B15F34}">
      <dgm:prSet/>
      <dgm:spPr/>
      <dgm:t>
        <a:bodyPr/>
        <a:lstStyle/>
        <a:p>
          <a:endParaRPr lang="en-US"/>
        </a:p>
      </dgm:t>
    </dgm:pt>
    <dgm:pt modelId="{1E7B9C65-E09D-6549-B71D-C7C2AD890ED5}">
      <dgm:prSet phldrT="[Text]"/>
      <dgm:spPr/>
      <dgm:t>
        <a:bodyPr/>
        <a:lstStyle/>
        <a:p>
          <a:r>
            <a:rPr lang="en-US" dirty="0"/>
            <a:t>Scaffold</a:t>
          </a:r>
        </a:p>
      </dgm:t>
    </dgm:pt>
    <dgm:pt modelId="{83EE90EA-E0D3-6245-98C9-424CC47EBF16}" type="parTrans" cxnId="{197D3D9A-8CF8-5A41-9ACC-0B8BDCD0DF2A}">
      <dgm:prSet/>
      <dgm:spPr/>
      <dgm:t>
        <a:bodyPr/>
        <a:lstStyle/>
        <a:p>
          <a:endParaRPr lang="en-US"/>
        </a:p>
      </dgm:t>
    </dgm:pt>
    <dgm:pt modelId="{C807593A-4C25-D24D-B3D5-C1384043C6A6}" type="sibTrans" cxnId="{197D3D9A-8CF8-5A41-9ACC-0B8BDCD0DF2A}">
      <dgm:prSet/>
      <dgm:spPr/>
      <dgm:t>
        <a:bodyPr/>
        <a:lstStyle/>
        <a:p>
          <a:endParaRPr lang="en-US"/>
        </a:p>
      </dgm:t>
    </dgm:pt>
    <dgm:pt modelId="{D4EDF318-0B00-D84A-8C42-1ABDBD0E34B8}">
      <dgm:prSet phldrT="[Text]"/>
      <dgm:spPr/>
      <dgm:t>
        <a:bodyPr/>
        <a:lstStyle/>
        <a:p>
          <a:r>
            <a:rPr lang="en-US" dirty="0" err="1"/>
            <a:t>AppBar</a:t>
          </a:r>
          <a:endParaRPr lang="en-US" dirty="0"/>
        </a:p>
      </dgm:t>
    </dgm:pt>
    <dgm:pt modelId="{62D1503C-A301-2D40-B3A2-002DCE254569}" type="parTrans" cxnId="{85EC27E9-0F99-4E48-A92E-2A069073D371}">
      <dgm:prSet/>
      <dgm:spPr/>
      <dgm:t>
        <a:bodyPr/>
        <a:lstStyle/>
        <a:p>
          <a:endParaRPr lang="en-US"/>
        </a:p>
      </dgm:t>
    </dgm:pt>
    <dgm:pt modelId="{6AF0C659-3A2A-674D-82BC-D8FF283F2EF1}" type="sibTrans" cxnId="{85EC27E9-0F99-4E48-A92E-2A069073D371}">
      <dgm:prSet/>
      <dgm:spPr/>
      <dgm:t>
        <a:bodyPr/>
        <a:lstStyle/>
        <a:p>
          <a:endParaRPr lang="en-US"/>
        </a:p>
      </dgm:t>
    </dgm:pt>
    <dgm:pt modelId="{41298472-FD56-5347-8A9A-64B4C0319BDA}">
      <dgm:prSet phldrT="[Text]"/>
      <dgm:spPr/>
      <dgm:t>
        <a:bodyPr/>
        <a:lstStyle/>
        <a:p>
          <a:r>
            <a:rPr lang="en-US" dirty="0"/>
            <a:t>Center</a:t>
          </a:r>
        </a:p>
      </dgm:t>
    </dgm:pt>
    <dgm:pt modelId="{71AB8C06-13E0-CD41-A75C-8ED03567005E}" type="parTrans" cxnId="{D3B0CD3E-F7E4-C743-A13C-B5BAD7C1F923}">
      <dgm:prSet/>
      <dgm:spPr/>
      <dgm:t>
        <a:bodyPr/>
        <a:lstStyle/>
        <a:p>
          <a:endParaRPr lang="en-US"/>
        </a:p>
      </dgm:t>
    </dgm:pt>
    <dgm:pt modelId="{3DA94705-150C-2343-B2C1-6F3779081373}" type="sibTrans" cxnId="{D3B0CD3E-F7E4-C743-A13C-B5BAD7C1F923}">
      <dgm:prSet/>
      <dgm:spPr/>
      <dgm:t>
        <a:bodyPr/>
        <a:lstStyle/>
        <a:p>
          <a:endParaRPr lang="en-US"/>
        </a:p>
      </dgm:t>
    </dgm:pt>
    <dgm:pt modelId="{16398E57-22B0-3E4E-8195-AABC12E5BBDE}">
      <dgm:prSet phldrT="[Text]"/>
      <dgm:spPr/>
      <dgm:t>
        <a:bodyPr/>
        <a:lstStyle/>
        <a:p>
          <a:r>
            <a:rPr lang="en-US" dirty="0"/>
            <a:t>Text</a:t>
          </a:r>
        </a:p>
      </dgm:t>
    </dgm:pt>
    <dgm:pt modelId="{2EE5761A-D65A-4840-BFDC-D89EA252D2D8}" type="parTrans" cxnId="{FACDBFD6-5134-5D40-B144-119E3578BDAF}">
      <dgm:prSet/>
      <dgm:spPr/>
      <dgm:t>
        <a:bodyPr/>
        <a:lstStyle/>
        <a:p>
          <a:endParaRPr lang="en-US"/>
        </a:p>
      </dgm:t>
    </dgm:pt>
    <dgm:pt modelId="{74E57CDD-F10E-8649-9A9F-525EF0F0A2DB}" type="sibTrans" cxnId="{FACDBFD6-5134-5D40-B144-119E3578BDAF}">
      <dgm:prSet/>
      <dgm:spPr/>
      <dgm:t>
        <a:bodyPr/>
        <a:lstStyle/>
        <a:p>
          <a:endParaRPr lang="en-US"/>
        </a:p>
      </dgm:t>
    </dgm:pt>
    <dgm:pt modelId="{5CFE032E-3D88-3547-AD04-4406B907B78C}">
      <dgm:prSet phldrT="[Text]"/>
      <dgm:spPr/>
      <dgm:t>
        <a:bodyPr/>
        <a:lstStyle/>
        <a:p>
          <a:r>
            <a:rPr lang="en-US" dirty="0"/>
            <a:t>Text</a:t>
          </a:r>
        </a:p>
      </dgm:t>
    </dgm:pt>
    <dgm:pt modelId="{A87A3DDA-C6F6-6D44-B806-C2812A966A15}" type="parTrans" cxnId="{93D4383C-2DE2-5A4A-8115-987FA8C7A255}">
      <dgm:prSet/>
      <dgm:spPr/>
      <dgm:t>
        <a:bodyPr/>
        <a:lstStyle/>
        <a:p>
          <a:endParaRPr lang="en-US"/>
        </a:p>
      </dgm:t>
    </dgm:pt>
    <dgm:pt modelId="{F620ADDD-4F52-434D-ACC7-9468559E77DF}" type="sibTrans" cxnId="{93D4383C-2DE2-5A4A-8115-987FA8C7A255}">
      <dgm:prSet/>
      <dgm:spPr/>
      <dgm:t>
        <a:bodyPr/>
        <a:lstStyle/>
        <a:p>
          <a:endParaRPr lang="en-US"/>
        </a:p>
      </dgm:t>
    </dgm:pt>
    <dgm:pt modelId="{5D084FC3-B70D-0A4F-989E-55AABB696296}">
      <dgm:prSet phldrT="[Text]"/>
      <dgm:spPr/>
      <dgm:t>
        <a:bodyPr/>
        <a:lstStyle/>
        <a:p>
          <a:r>
            <a:rPr lang="en-US" dirty="0" err="1"/>
            <a:t>MaterialApp</a:t>
          </a:r>
          <a:endParaRPr lang="en-US" dirty="0"/>
        </a:p>
      </dgm:t>
    </dgm:pt>
    <dgm:pt modelId="{753E4C6E-A3B5-E047-B27C-209EC755EFD1}" type="parTrans" cxnId="{078587D6-E12E-7847-8244-05DA39D4447F}">
      <dgm:prSet/>
      <dgm:spPr/>
      <dgm:t>
        <a:bodyPr/>
        <a:lstStyle/>
        <a:p>
          <a:endParaRPr lang="en-US"/>
        </a:p>
      </dgm:t>
    </dgm:pt>
    <dgm:pt modelId="{03A57DD3-1AD0-EE49-812F-7A1ACB497671}" type="sibTrans" cxnId="{078587D6-E12E-7847-8244-05DA39D4447F}">
      <dgm:prSet/>
      <dgm:spPr/>
      <dgm:t>
        <a:bodyPr/>
        <a:lstStyle/>
        <a:p>
          <a:endParaRPr lang="en-US"/>
        </a:p>
      </dgm:t>
    </dgm:pt>
    <dgm:pt modelId="{DFDEB05D-5833-2B48-B8F8-0F6B9F057BC5}" type="pres">
      <dgm:prSet presAssocID="{D38434BA-F4F3-BA4D-953F-84B7EAEFF46A}" presName="mainComposite" presStyleCnt="0">
        <dgm:presLayoutVars>
          <dgm:chPref val="1"/>
          <dgm:dir/>
          <dgm:animOne val="branch"/>
          <dgm:animLvl val="lvl"/>
          <dgm:resizeHandles val="exact"/>
        </dgm:presLayoutVars>
      </dgm:prSet>
      <dgm:spPr/>
    </dgm:pt>
    <dgm:pt modelId="{434FF0EE-32FF-524E-96B7-1526337AC753}" type="pres">
      <dgm:prSet presAssocID="{D38434BA-F4F3-BA4D-953F-84B7EAEFF46A}" presName="hierFlow" presStyleCnt="0"/>
      <dgm:spPr/>
    </dgm:pt>
    <dgm:pt modelId="{0D3D9AE9-4180-954F-95C6-C1C9DBE55A5B}" type="pres">
      <dgm:prSet presAssocID="{D38434BA-F4F3-BA4D-953F-84B7EAEFF46A}" presName="hierChild1" presStyleCnt="0">
        <dgm:presLayoutVars>
          <dgm:chPref val="1"/>
          <dgm:animOne val="branch"/>
          <dgm:animLvl val="lvl"/>
        </dgm:presLayoutVars>
      </dgm:prSet>
      <dgm:spPr/>
    </dgm:pt>
    <dgm:pt modelId="{EDB02A56-349A-2D4F-8311-6ACFC2053432}" type="pres">
      <dgm:prSet presAssocID="{A5DB7180-0A14-A045-8F30-44F745CA373B}" presName="Name14" presStyleCnt="0"/>
      <dgm:spPr/>
    </dgm:pt>
    <dgm:pt modelId="{50D5BF62-ED72-0D4D-8D8F-BD1F31DE84EE}" type="pres">
      <dgm:prSet presAssocID="{A5DB7180-0A14-A045-8F30-44F745CA373B}" presName="level1Shape" presStyleLbl="node0" presStyleIdx="0" presStyleCnt="1" custScaleX="201849">
        <dgm:presLayoutVars>
          <dgm:chPref val="3"/>
        </dgm:presLayoutVars>
      </dgm:prSet>
      <dgm:spPr/>
    </dgm:pt>
    <dgm:pt modelId="{659C6C64-5A59-9C42-A710-2B219F3BE187}" type="pres">
      <dgm:prSet presAssocID="{A5DB7180-0A14-A045-8F30-44F745CA373B}" presName="hierChild2" presStyleCnt="0"/>
      <dgm:spPr/>
    </dgm:pt>
    <dgm:pt modelId="{91108C58-9F36-B642-9CB8-8D2287D8D77D}" type="pres">
      <dgm:prSet presAssocID="{28E6D1DA-D3E4-794F-84A2-D971B2D36EAE}" presName="Name19" presStyleLbl="parChTrans1D2" presStyleIdx="0" presStyleCnt="1"/>
      <dgm:spPr/>
    </dgm:pt>
    <dgm:pt modelId="{E99F9A52-5B6A-7842-87D2-1259D8ED083D}" type="pres">
      <dgm:prSet presAssocID="{33126617-25E2-9946-8F10-11EE6BEA7C56}" presName="Name21" presStyleCnt="0"/>
      <dgm:spPr/>
    </dgm:pt>
    <dgm:pt modelId="{C6D2F964-ECCB-A84C-A858-8BCDFC60F192}" type="pres">
      <dgm:prSet presAssocID="{33126617-25E2-9946-8F10-11EE6BEA7C56}" presName="level2Shape" presStyleLbl="node2" presStyleIdx="0" presStyleCnt="1" custScaleX="201849"/>
      <dgm:spPr/>
    </dgm:pt>
    <dgm:pt modelId="{20BB6266-26C9-8640-BD67-D4076C5A3A1F}" type="pres">
      <dgm:prSet presAssocID="{33126617-25E2-9946-8F10-11EE6BEA7C56}" presName="hierChild3" presStyleCnt="0"/>
      <dgm:spPr/>
    </dgm:pt>
    <dgm:pt modelId="{9FEA6930-B1DA-4043-9199-B712B0B5B516}" type="pres">
      <dgm:prSet presAssocID="{753E4C6E-A3B5-E047-B27C-209EC755EFD1}" presName="Name19" presStyleLbl="parChTrans1D3" presStyleIdx="0" presStyleCnt="1"/>
      <dgm:spPr/>
    </dgm:pt>
    <dgm:pt modelId="{E7A6415E-7BC0-F646-94A3-9708332224EA}" type="pres">
      <dgm:prSet presAssocID="{5D084FC3-B70D-0A4F-989E-55AABB696296}" presName="Name21" presStyleCnt="0"/>
      <dgm:spPr/>
    </dgm:pt>
    <dgm:pt modelId="{ED586E82-FAE9-7C43-94C2-F36B4657A133}" type="pres">
      <dgm:prSet presAssocID="{5D084FC3-B70D-0A4F-989E-55AABB696296}" presName="level2Shape" presStyleLbl="node3" presStyleIdx="0" presStyleCnt="1" custScaleX="190149"/>
      <dgm:spPr/>
    </dgm:pt>
    <dgm:pt modelId="{7A073A29-415F-8642-B243-4FD06E6CE9BD}" type="pres">
      <dgm:prSet presAssocID="{5D084FC3-B70D-0A4F-989E-55AABB696296}" presName="hierChild3" presStyleCnt="0"/>
      <dgm:spPr/>
    </dgm:pt>
    <dgm:pt modelId="{4AF91093-DAD2-F246-B3E1-2D020593AB1E}" type="pres">
      <dgm:prSet presAssocID="{83EE90EA-E0D3-6245-98C9-424CC47EBF16}" presName="Name19" presStyleLbl="parChTrans1D4" presStyleIdx="0" presStyleCnt="5"/>
      <dgm:spPr/>
    </dgm:pt>
    <dgm:pt modelId="{291B4C81-5281-254B-B103-D2C08D18A617}" type="pres">
      <dgm:prSet presAssocID="{1E7B9C65-E09D-6549-B71D-C7C2AD890ED5}" presName="Name21" presStyleCnt="0"/>
      <dgm:spPr/>
    </dgm:pt>
    <dgm:pt modelId="{41C80B3E-4FBF-7344-8795-47F5F9180030}" type="pres">
      <dgm:prSet presAssocID="{1E7B9C65-E09D-6549-B71D-C7C2AD890ED5}" presName="level2Shape" presStyleLbl="node4" presStyleIdx="0" presStyleCnt="5" custScaleX="201849"/>
      <dgm:spPr/>
    </dgm:pt>
    <dgm:pt modelId="{0CA8378A-FC8D-984A-90F0-D26412698488}" type="pres">
      <dgm:prSet presAssocID="{1E7B9C65-E09D-6549-B71D-C7C2AD890ED5}" presName="hierChild3" presStyleCnt="0"/>
      <dgm:spPr/>
    </dgm:pt>
    <dgm:pt modelId="{3F55B36E-99D3-CA45-A5BE-45DAEA3C5873}" type="pres">
      <dgm:prSet presAssocID="{62D1503C-A301-2D40-B3A2-002DCE254569}" presName="Name19" presStyleLbl="parChTrans1D4" presStyleIdx="1" presStyleCnt="5"/>
      <dgm:spPr/>
    </dgm:pt>
    <dgm:pt modelId="{120DA105-63A8-D643-86ED-2923D36DF9E0}" type="pres">
      <dgm:prSet presAssocID="{D4EDF318-0B00-D84A-8C42-1ABDBD0E34B8}" presName="Name21" presStyleCnt="0"/>
      <dgm:spPr/>
    </dgm:pt>
    <dgm:pt modelId="{A81CA55E-075A-8F4B-BFF7-AC1DA04FD348}" type="pres">
      <dgm:prSet presAssocID="{D4EDF318-0B00-D84A-8C42-1ABDBD0E34B8}" presName="level2Shape" presStyleLbl="node4" presStyleIdx="1" presStyleCnt="5" custScaleX="201849"/>
      <dgm:spPr/>
    </dgm:pt>
    <dgm:pt modelId="{AA2F532C-34FF-F640-A0DA-598EF70D8FC3}" type="pres">
      <dgm:prSet presAssocID="{D4EDF318-0B00-D84A-8C42-1ABDBD0E34B8}" presName="hierChild3" presStyleCnt="0"/>
      <dgm:spPr/>
    </dgm:pt>
    <dgm:pt modelId="{6326D345-C9F6-3E41-AEE8-EAC61A5BE21A}" type="pres">
      <dgm:prSet presAssocID="{A87A3DDA-C6F6-6D44-B806-C2812A966A15}" presName="Name19" presStyleLbl="parChTrans1D4" presStyleIdx="2" presStyleCnt="5"/>
      <dgm:spPr/>
    </dgm:pt>
    <dgm:pt modelId="{DC8DB8F8-007A-954D-BA2B-6EC838889B69}" type="pres">
      <dgm:prSet presAssocID="{5CFE032E-3D88-3547-AD04-4406B907B78C}" presName="Name21" presStyleCnt="0"/>
      <dgm:spPr/>
    </dgm:pt>
    <dgm:pt modelId="{16D5582F-5462-9D4C-ACD9-F1057D63A280}" type="pres">
      <dgm:prSet presAssocID="{5CFE032E-3D88-3547-AD04-4406B907B78C}" presName="level2Shape" presStyleLbl="node4" presStyleIdx="2" presStyleCnt="5" custScaleX="201849"/>
      <dgm:spPr/>
    </dgm:pt>
    <dgm:pt modelId="{341AFB28-1DD5-8C43-B098-FD1F05919F02}" type="pres">
      <dgm:prSet presAssocID="{5CFE032E-3D88-3547-AD04-4406B907B78C}" presName="hierChild3" presStyleCnt="0"/>
      <dgm:spPr/>
    </dgm:pt>
    <dgm:pt modelId="{53FBEB53-AB7C-554B-8F05-7062A48A746A}" type="pres">
      <dgm:prSet presAssocID="{71AB8C06-13E0-CD41-A75C-8ED03567005E}" presName="Name19" presStyleLbl="parChTrans1D4" presStyleIdx="3" presStyleCnt="5"/>
      <dgm:spPr/>
    </dgm:pt>
    <dgm:pt modelId="{51997D2E-E228-E343-9D43-BBFB828E60C4}" type="pres">
      <dgm:prSet presAssocID="{41298472-FD56-5347-8A9A-64B4C0319BDA}" presName="Name21" presStyleCnt="0"/>
      <dgm:spPr/>
    </dgm:pt>
    <dgm:pt modelId="{D27A26B8-649E-8543-9CAE-9926DD40DF81}" type="pres">
      <dgm:prSet presAssocID="{41298472-FD56-5347-8A9A-64B4C0319BDA}" presName="level2Shape" presStyleLbl="node4" presStyleIdx="3" presStyleCnt="5" custScaleX="201849"/>
      <dgm:spPr/>
    </dgm:pt>
    <dgm:pt modelId="{85E5EC5F-FB82-5140-8A76-B2EB94CCB055}" type="pres">
      <dgm:prSet presAssocID="{41298472-FD56-5347-8A9A-64B4C0319BDA}" presName="hierChild3" presStyleCnt="0"/>
      <dgm:spPr/>
    </dgm:pt>
    <dgm:pt modelId="{5F9B1BB9-9EA2-AF45-BB7F-AF0350B1FD02}" type="pres">
      <dgm:prSet presAssocID="{2EE5761A-D65A-4840-BFDC-D89EA252D2D8}" presName="Name19" presStyleLbl="parChTrans1D4" presStyleIdx="4" presStyleCnt="5"/>
      <dgm:spPr/>
    </dgm:pt>
    <dgm:pt modelId="{2BE74317-5A23-0046-B23A-C35680AF6879}" type="pres">
      <dgm:prSet presAssocID="{16398E57-22B0-3E4E-8195-AABC12E5BBDE}" presName="Name21" presStyleCnt="0"/>
      <dgm:spPr/>
    </dgm:pt>
    <dgm:pt modelId="{8806C3C9-A005-104B-88EE-B155EC1BD0B1}" type="pres">
      <dgm:prSet presAssocID="{16398E57-22B0-3E4E-8195-AABC12E5BBDE}" presName="level2Shape" presStyleLbl="node4" presStyleIdx="4" presStyleCnt="5" custScaleX="201849"/>
      <dgm:spPr/>
    </dgm:pt>
    <dgm:pt modelId="{E84AE77A-A0B9-A54A-92DA-8C3F475A2CAB}" type="pres">
      <dgm:prSet presAssocID="{16398E57-22B0-3E4E-8195-AABC12E5BBDE}" presName="hierChild3" presStyleCnt="0"/>
      <dgm:spPr/>
    </dgm:pt>
    <dgm:pt modelId="{52EDC036-1C8A-D74F-BAA7-21C4E7E340B4}" type="pres">
      <dgm:prSet presAssocID="{D38434BA-F4F3-BA4D-953F-84B7EAEFF46A}" presName="bgShapesFlow" presStyleCnt="0"/>
      <dgm:spPr/>
    </dgm:pt>
  </dgm:ptLst>
  <dgm:cxnLst>
    <dgm:cxn modelId="{C9FE2614-52CD-3A40-AC19-7F39359E50CD}" type="presOf" srcId="{71AB8C06-13E0-CD41-A75C-8ED03567005E}" destId="{53FBEB53-AB7C-554B-8F05-7062A48A746A}" srcOrd="0" destOrd="0" presId="urn:microsoft.com/office/officeart/2005/8/layout/hierarchy6"/>
    <dgm:cxn modelId="{CC3A0A31-0AF9-B64D-A954-124EBCF50DC4}" type="presOf" srcId="{D4EDF318-0B00-D84A-8C42-1ABDBD0E34B8}" destId="{A81CA55E-075A-8F4B-BFF7-AC1DA04FD348}" srcOrd="0" destOrd="0" presId="urn:microsoft.com/office/officeart/2005/8/layout/hierarchy6"/>
    <dgm:cxn modelId="{5ED83D3B-055A-0845-9E15-6C3A1672B921}" type="presOf" srcId="{1E7B9C65-E09D-6549-B71D-C7C2AD890ED5}" destId="{41C80B3E-4FBF-7344-8795-47F5F9180030}" srcOrd="0" destOrd="0" presId="urn:microsoft.com/office/officeart/2005/8/layout/hierarchy6"/>
    <dgm:cxn modelId="{93D4383C-2DE2-5A4A-8115-987FA8C7A255}" srcId="{D4EDF318-0B00-D84A-8C42-1ABDBD0E34B8}" destId="{5CFE032E-3D88-3547-AD04-4406B907B78C}" srcOrd="0" destOrd="0" parTransId="{A87A3DDA-C6F6-6D44-B806-C2812A966A15}" sibTransId="{F620ADDD-4F52-434D-ACC7-9468559E77DF}"/>
    <dgm:cxn modelId="{D3B0CD3E-F7E4-C743-A13C-B5BAD7C1F923}" srcId="{1E7B9C65-E09D-6549-B71D-C7C2AD890ED5}" destId="{41298472-FD56-5347-8A9A-64B4C0319BDA}" srcOrd="1" destOrd="0" parTransId="{71AB8C06-13E0-CD41-A75C-8ED03567005E}" sibTransId="{3DA94705-150C-2343-B2C1-6F3779081373}"/>
    <dgm:cxn modelId="{833E5853-6F10-ED40-AF84-579E57A96C1C}" type="presOf" srcId="{2EE5761A-D65A-4840-BFDC-D89EA252D2D8}" destId="{5F9B1BB9-9EA2-AF45-BB7F-AF0350B1FD02}" srcOrd="0" destOrd="0" presId="urn:microsoft.com/office/officeart/2005/8/layout/hierarchy6"/>
    <dgm:cxn modelId="{8E760B58-E3CB-474B-A8AD-A8AE78B9A972}" type="presOf" srcId="{33126617-25E2-9946-8F10-11EE6BEA7C56}" destId="{C6D2F964-ECCB-A84C-A858-8BCDFC60F192}" srcOrd="0" destOrd="0" presId="urn:microsoft.com/office/officeart/2005/8/layout/hierarchy6"/>
    <dgm:cxn modelId="{1F402869-16CD-4544-B3AC-A3361AFB2E32}" type="presOf" srcId="{A87A3DDA-C6F6-6D44-B806-C2812A966A15}" destId="{6326D345-C9F6-3E41-AEE8-EAC61A5BE21A}" srcOrd="0" destOrd="0" presId="urn:microsoft.com/office/officeart/2005/8/layout/hierarchy6"/>
    <dgm:cxn modelId="{5BDB1B6F-2689-874D-94AB-ED83E43DFAFA}" type="presOf" srcId="{41298472-FD56-5347-8A9A-64B4C0319BDA}" destId="{D27A26B8-649E-8543-9CAE-9926DD40DF81}" srcOrd="0" destOrd="0" presId="urn:microsoft.com/office/officeart/2005/8/layout/hierarchy6"/>
    <dgm:cxn modelId="{1487137B-D7C1-0045-9C1E-8CA917B15F34}" srcId="{A5DB7180-0A14-A045-8F30-44F745CA373B}" destId="{33126617-25E2-9946-8F10-11EE6BEA7C56}" srcOrd="0" destOrd="0" parTransId="{28E6D1DA-D3E4-794F-84A2-D971B2D36EAE}" sibTransId="{94DAF7EC-6546-1A48-951F-6896F458683B}"/>
    <dgm:cxn modelId="{EC6FB47D-5401-2945-8BE6-CD35E5EE60C3}" type="presOf" srcId="{753E4C6E-A3B5-E047-B27C-209EC755EFD1}" destId="{9FEA6930-B1DA-4043-9199-B712B0B5B516}" srcOrd="0" destOrd="0" presId="urn:microsoft.com/office/officeart/2005/8/layout/hierarchy6"/>
    <dgm:cxn modelId="{A81C2690-0AE4-7E4E-A785-7297851F7873}" type="presOf" srcId="{62D1503C-A301-2D40-B3A2-002DCE254569}" destId="{3F55B36E-99D3-CA45-A5BE-45DAEA3C5873}" srcOrd="0" destOrd="0" presId="urn:microsoft.com/office/officeart/2005/8/layout/hierarchy6"/>
    <dgm:cxn modelId="{197D3D9A-8CF8-5A41-9ACC-0B8BDCD0DF2A}" srcId="{5D084FC3-B70D-0A4F-989E-55AABB696296}" destId="{1E7B9C65-E09D-6549-B71D-C7C2AD890ED5}" srcOrd="0" destOrd="0" parTransId="{83EE90EA-E0D3-6245-98C9-424CC47EBF16}" sibTransId="{C807593A-4C25-D24D-B3D5-C1384043C6A6}"/>
    <dgm:cxn modelId="{7E43EF9F-E081-2D4A-A557-A27A12D1CBF6}" type="presOf" srcId="{5CFE032E-3D88-3547-AD04-4406B907B78C}" destId="{16D5582F-5462-9D4C-ACD9-F1057D63A280}" srcOrd="0" destOrd="0" presId="urn:microsoft.com/office/officeart/2005/8/layout/hierarchy6"/>
    <dgm:cxn modelId="{B05D38AA-7D38-2343-AA29-018FC2AE182B}" type="presOf" srcId="{28E6D1DA-D3E4-794F-84A2-D971B2D36EAE}" destId="{91108C58-9F36-B642-9CB8-8D2287D8D77D}" srcOrd="0" destOrd="0" presId="urn:microsoft.com/office/officeart/2005/8/layout/hierarchy6"/>
    <dgm:cxn modelId="{358A5BAF-5676-9B4A-B2BF-E3588B8739DB}" type="presOf" srcId="{A5DB7180-0A14-A045-8F30-44F745CA373B}" destId="{50D5BF62-ED72-0D4D-8D8F-BD1F31DE84EE}" srcOrd="0" destOrd="0" presId="urn:microsoft.com/office/officeart/2005/8/layout/hierarchy6"/>
    <dgm:cxn modelId="{FBAC3BC3-2863-EC49-97C7-8D4FB2ED7E17}" type="presOf" srcId="{D38434BA-F4F3-BA4D-953F-84B7EAEFF46A}" destId="{DFDEB05D-5833-2B48-B8F8-0F6B9F057BC5}" srcOrd="0" destOrd="0" presId="urn:microsoft.com/office/officeart/2005/8/layout/hierarchy6"/>
    <dgm:cxn modelId="{2F80A9C3-C000-2E45-95A3-1A12FEFDF2DE}" type="presOf" srcId="{83EE90EA-E0D3-6245-98C9-424CC47EBF16}" destId="{4AF91093-DAD2-F246-B3E1-2D020593AB1E}" srcOrd="0" destOrd="0" presId="urn:microsoft.com/office/officeart/2005/8/layout/hierarchy6"/>
    <dgm:cxn modelId="{199971C5-F078-3B47-BFA5-A010B156D206}" type="presOf" srcId="{16398E57-22B0-3E4E-8195-AABC12E5BBDE}" destId="{8806C3C9-A005-104B-88EE-B155EC1BD0B1}" srcOrd="0" destOrd="0" presId="urn:microsoft.com/office/officeart/2005/8/layout/hierarchy6"/>
    <dgm:cxn modelId="{078587D6-E12E-7847-8244-05DA39D4447F}" srcId="{33126617-25E2-9946-8F10-11EE6BEA7C56}" destId="{5D084FC3-B70D-0A4F-989E-55AABB696296}" srcOrd="0" destOrd="0" parTransId="{753E4C6E-A3B5-E047-B27C-209EC755EFD1}" sibTransId="{03A57DD3-1AD0-EE49-812F-7A1ACB497671}"/>
    <dgm:cxn modelId="{FACDBFD6-5134-5D40-B144-119E3578BDAF}" srcId="{41298472-FD56-5347-8A9A-64B4C0319BDA}" destId="{16398E57-22B0-3E4E-8195-AABC12E5BBDE}" srcOrd="0" destOrd="0" parTransId="{2EE5761A-D65A-4840-BFDC-D89EA252D2D8}" sibTransId="{74E57CDD-F10E-8649-9A9F-525EF0F0A2DB}"/>
    <dgm:cxn modelId="{85EC27E9-0F99-4E48-A92E-2A069073D371}" srcId="{1E7B9C65-E09D-6549-B71D-C7C2AD890ED5}" destId="{D4EDF318-0B00-D84A-8C42-1ABDBD0E34B8}" srcOrd="0" destOrd="0" parTransId="{62D1503C-A301-2D40-B3A2-002DCE254569}" sibTransId="{6AF0C659-3A2A-674D-82BC-D8FF283F2EF1}"/>
    <dgm:cxn modelId="{208DF2EF-8B1D-0D40-BA94-C39A23F32590}" type="presOf" srcId="{5D084FC3-B70D-0A4F-989E-55AABB696296}" destId="{ED586E82-FAE9-7C43-94C2-F36B4657A133}" srcOrd="0" destOrd="0" presId="urn:microsoft.com/office/officeart/2005/8/layout/hierarchy6"/>
    <dgm:cxn modelId="{80B532FA-9D22-2542-AD8C-F644641764E2}" srcId="{D38434BA-F4F3-BA4D-953F-84B7EAEFF46A}" destId="{A5DB7180-0A14-A045-8F30-44F745CA373B}" srcOrd="0" destOrd="0" parTransId="{A3B69166-697F-3C40-A766-E82F29D21C9D}" sibTransId="{67CB6660-BD7C-184E-B28F-A3240100C893}"/>
    <dgm:cxn modelId="{6DAA4DA4-F567-6544-A069-E0116CE13351}" type="presParOf" srcId="{DFDEB05D-5833-2B48-B8F8-0F6B9F057BC5}" destId="{434FF0EE-32FF-524E-96B7-1526337AC753}" srcOrd="0" destOrd="0" presId="urn:microsoft.com/office/officeart/2005/8/layout/hierarchy6"/>
    <dgm:cxn modelId="{CE0B3F14-6EF0-C646-8483-8A033975800D}" type="presParOf" srcId="{434FF0EE-32FF-524E-96B7-1526337AC753}" destId="{0D3D9AE9-4180-954F-95C6-C1C9DBE55A5B}" srcOrd="0" destOrd="0" presId="urn:microsoft.com/office/officeart/2005/8/layout/hierarchy6"/>
    <dgm:cxn modelId="{EE1B242A-731D-6E4B-9272-4319C3D16F44}" type="presParOf" srcId="{0D3D9AE9-4180-954F-95C6-C1C9DBE55A5B}" destId="{EDB02A56-349A-2D4F-8311-6ACFC2053432}" srcOrd="0" destOrd="0" presId="urn:microsoft.com/office/officeart/2005/8/layout/hierarchy6"/>
    <dgm:cxn modelId="{C266B60F-DFBB-3A40-88E8-3C02BB7752D2}" type="presParOf" srcId="{EDB02A56-349A-2D4F-8311-6ACFC2053432}" destId="{50D5BF62-ED72-0D4D-8D8F-BD1F31DE84EE}" srcOrd="0" destOrd="0" presId="urn:microsoft.com/office/officeart/2005/8/layout/hierarchy6"/>
    <dgm:cxn modelId="{42EC8372-DEC8-2E40-96AD-2965A2C5FD54}" type="presParOf" srcId="{EDB02A56-349A-2D4F-8311-6ACFC2053432}" destId="{659C6C64-5A59-9C42-A710-2B219F3BE187}" srcOrd="1" destOrd="0" presId="urn:microsoft.com/office/officeart/2005/8/layout/hierarchy6"/>
    <dgm:cxn modelId="{400644BE-E831-CF4B-BBE6-6CF3FA69A44A}" type="presParOf" srcId="{659C6C64-5A59-9C42-A710-2B219F3BE187}" destId="{91108C58-9F36-B642-9CB8-8D2287D8D77D}" srcOrd="0" destOrd="0" presId="urn:microsoft.com/office/officeart/2005/8/layout/hierarchy6"/>
    <dgm:cxn modelId="{45910FE6-D6E3-A147-93D1-2CD4F9D9361B}" type="presParOf" srcId="{659C6C64-5A59-9C42-A710-2B219F3BE187}" destId="{E99F9A52-5B6A-7842-87D2-1259D8ED083D}" srcOrd="1" destOrd="0" presId="urn:microsoft.com/office/officeart/2005/8/layout/hierarchy6"/>
    <dgm:cxn modelId="{0CB5460F-2F18-D047-A486-982EEDF91CEA}" type="presParOf" srcId="{E99F9A52-5B6A-7842-87D2-1259D8ED083D}" destId="{C6D2F964-ECCB-A84C-A858-8BCDFC60F192}" srcOrd="0" destOrd="0" presId="urn:microsoft.com/office/officeart/2005/8/layout/hierarchy6"/>
    <dgm:cxn modelId="{2190663C-1976-BE43-A61F-D3892529AC53}" type="presParOf" srcId="{E99F9A52-5B6A-7842-87D2-1259D8ED083D}" destId="{20BB6266-26C9-8640-BD67-D4076C5A3A1F}" srcOrd="1" destOrd="0" presId="urn:microsoft.com/office/officeart/2005/8/layout/hierarchy6"/>
    <dgm:cxn modelId="{8AAF8179-9121-9A40-8FA7-D9E55237B521}" type="presParOf" srcId="{20BB6266-26C9-8640-BD67-D4076C5A3A1F}" destId="{9FEA6930-B1DA-4043-9199-B712B0B5B516}" srcOrd="0" destOrd="0" presId="urn:microsoft.com/office/officeart/2005/8/layout/hierarchy6"/>
    <dgm:cxn modelId="{2EE4E5F2-8FB9-CE43-8999-23DCE46CA945}" type="presParOf" srcId="{20BB6266-26C9-8640-BD67-D4076C5A3A1F}" destId="{E7A6415E-7BC0-F646-94A3-9708332224EA}" srcOrd="1" destOrd="0" presId="urn:microsoft.com/office/officeart/2005/8/layout/hierarchy6"/>
    <dgm:cxn modelId="{1749CC82-1810-8A4A-854B-708A783E2320}" type="presParOf" srcId="{E7A6415E-7BC0-F646-94A3-9708332224EA}" destId="{ED586E82-FAE9-7C43-94C2-F36B4657A133}" srcOrd="0" destOrd="0" presId="urn:microsoft.com/office/officeart/2005/8/layout/hierarchy6"/>
    <dgm:cxn modelId="{E19706FA-62DE-5C46-A378-3A15C5361B72}" type="presParOf" srcId="{E7A6415E-7BC0-F646-94A3-9708332224EA}" destId="{7A073A29-415F-8642-B243-4FD06E6CE9BD}" srcOrd="1" destOrd="0" presId="urn:microsoft.com/office/officeart/2005/8/layout/hierarchy6"/>
    <dgm:cxn modelId="{B31C9D16-331E-E247-8211-BB21C0C54B65}" type="presParOf" srcId="{7A073A29-415F-8642-B243-4FD06E6CE9BD}" destId="{4AF91093-DAD2-F246-B3E1-2D020593AB1E}" srcOrd="0" destOrd="0" presId="urn:microsoft.com/office/officeart/2005/8/layout/hierarchy6"/>
    <dgm:cxn modelId="{34CBE481-7B1F-B24C-AEE5-C74E6B8A3A83}" type="presParOf" srcId="{7A073A29-415F-8642-B243-4FD06E6CE9BD}" destId="{291B4C81-5281-254B-B103-D2C08D18A617}" srcOrd="1" destOrd="0" presId="urn:microsoft.com/office/officeart/2005/8/layout/hierarchy6"/>
    <dgm:cxn modelId="{0F0BB0B0-62C0-A749-B46B-952627EEC276}" type="presParOf" srcId="{291B4C81-5281-254B-B103-D2C08D18A617}" destId="{41C80B3E-4FBF-7344-8795-47F5F9180030}" srcOrd="0" destOrd="0" presId="urn:microsoft.com/office/officeart/2005/8/layout/hierarchy6"/>
    <dgm:cxn modelId="{4A3FC4FE-7F59-164A-891A-0021C4BE763B}" type="presParOf" srcId="{291B4C81-5281-254B-B103-D2C08D18A617}" destId="{0CA8378A-FC8D-984A-90F0-D26412698488}" srcOrd="1" destOrd="0" presId="urn:microsoft.com/office/officeart/2005/8/layout/hierarchy6"/>
    <dgm:cxn modelId="{F811B2C9-26E9-5749-9B1E-A7CEC14B0B03}" type="presParOf" srcId="{0CA8378A-FC8D-984A-90F0-D26412698488}" destId="{3F55B36E-99D3-CA45-A5BE-45DAEA3C5873}" srcOrd="0" destOrd="0" presId="urn:microsoft.com/office/officeart/2005/8/layout/hierarchy6"/>
    <dgm:cxn modelId="{43F24776-7DE6-AB46-84D2-99411C2EFFDC}" type="presParOf" srcId="{0CA8378A-FC8D-984A-90F0-D26412698488}" destId="{120DA105-63A8-D643-86ED-2923D36DF9E0}" srcOrd="1" destOrd="0" presId="urn:microsoft.com/office/officeart/2005/8/layout/hierarchy6"/>
    <dgm:cxn modelId="{8AFE40A9-6BCB-1C4A-853C-2713620B7B98}" type="presParOf" srcId="{120DA105-63A8-D643-86ED-2923D36DF9E0}" destId="{A81CA55E-075A-8F4B-BFF7-AC1DA04FD348}" srcOrd="0" destOrd="0" presId="urn:microsoft.com/office/officeart/2005/8/layout/hierarchy6"/>
    <dgm:cxn modelId="{C81487CD-158C-6447-A2E0-BFE3F64D2FB9}" type="presParOf" srcId="{120DA105-63A8-D643-86ED-2923D36DF9E0}" destId="{AA2F532C-34FF-F640-A0DA-598EF70D8FC3}" srcOrd="1" destOrd="0" presId="urn:microsoft.com/office/officeart/2005/8/layout/hierarchy6"/>
    <dgm:cxn modelId="{631C7D42-10C0-3542-A3B9-DD466260EDCD}" type="presParOf" srcId="{AA2F532C-34FF-F640-A0DA-598EF70D8FC3}" destId="{6326D345-C9F6-3E41-AEE8-EAC61A5BE21A}" srcOrd="0" destOrd="0" presId="urn:microsoft.com/office/officeart/2005/8/layout/hierarchy6"/>
    <dgm:cxn modelId="{7F4C33B5-A9BB-E141-A834-C748CACE92FB}" type="presParOf" srcId="{AA2F532C-34FF-F640-A0DA-598EF70D8FC3}" destId="{DC8DB8F8-007A-954D-BA2B-6EC838889B69}" srcOrd="1" destOrd="0" presId="urn:microsoft.com/office/officeart/2005/8/layout/hierarchy6"/>
    <dgm:cxn modelId="{3DB97193-2F76-364D-A035-D9203F8AC19C}" type="presParOf" srcId="{DC8DB8F8-007A-954D-BA2B-6EC838889B69}" destId="{16D5582F-5462-9D4C-ACD9-F1057D63A280}" srcOrd="0" destOrd="0" presId="urn:microsoft.com/office/officeart/2005/8/layout/hierarchy6"/>
    <dgm:cxn modelId="{F42A04F8-EE06-1445-8FC7-E2541983E4D8}" type="presParOf" srcId="{DC8DB8F8-007A-954D-BA2B-6EC838889B69}" destId="{341AFB28-1DD5-8C43-B098-FD1F05919F02}" srcOrd="1" destOrd="0" presId="urn:microsoft.com/office/officeart/2005/8/layout/hierarchy6"/>
    <dgm:cxn modelId="{17877359-CE6D-8D42-9A1D-ABDC3E2252EF}" type="presParOf" srcId="{0CA8378A-FC8D-984A-90F0-D26412698488}" destId="{53FBEB53-AB7C-554B-8F05-7062A48A746A}" srcOrd="2" destOrd="0" presId="urn:microsoft.com/office/officeart/2005/8/layout/hierarchy6"/>
    <dgm:cxn modelId="{6B54E02E-AF30-3F45-8ADE-D78BCE5DF77C}" type="presParOf" srcId="{0CA8378A-FC8D-984A-90F0-D26412698488}" destId="{51997D2E-E228-E343-9D43-BBFB828E60C4}" srcOrd="3" destOrd="0" presId="urn:microsoft.com/office/officeart/2005/8/layout/hierarchy6"/>
    <dgm:cxn modelId="{C84490A9-2469-FE4E-9EF7-F98C202CE729}" type="presParOf" srcId="{51997D2E-E228-E343-9D43-BBFB828E60C4}" destId="{D27A26B8-649E-8543-9CAE-9926DD40DF81}" srcOrd="0" destOrd="0" presId="urn:microsoft.com/office/officeart/2005/8/layout/hierarchy6"/>
    <dgm:cxn modelId="{7DE18BC9-06DC-3948-AE90-FE254E212456}" type="presParOf" srcId="{51997D2E-E228-E343-9D43-BBFB828E60C4}" destId="{85E5EC5F-FB82-5140-8A76-B2EB94CCB055}" srcOrd="1" destOrd="0" presId="urn:microsoft.com/office/officeart/2005/8/layout/hierarchy6"/>
    <dgm:cxn modelId="{32B97309-E57B-9942-98BA-CE51D7F9BF6E}" type="presParOf" srcId="{85E5EC5F-FB82-5140-8A76-B2EB94CCB055}" destId="{5F9B1BB9-9EA2-AF45-BB7F-AF0350B1FD02}" srcOrd="0" destOrd="0" presId="urn:microsoft.com/office/officeart/2005/8/layout/hierarchy6"/>
    <dgm:cxn modelId="{77B88660-6560-454F-B0D8-A774267F668C}" type="presParOf" srcId="{85E5EC5F-FB82-5140-8A76-B2EB94CCB055}" destId="{2BE74317-5A23-0046-B23A-C35680AF6879}" srcOrd="1" destOrd="0" presId="urn:microsoft.com/office/officeart/2005/8/layout/hierarchy6"/>
    <dgm:cxn modelId="{CF27E0FE-DEDB-E441-8526-B339489C8C88}" type="presParOf" srcId="{2BE74317-5A23-0046-B23A-C35680AF6879}" destId="{8806C3C9-A005-104B-88EE-B155EC1BD0B1}" srcOrd="0" destOrd="0" presId="urn:microsoft.com/office/officeart/2005/8/layout/hierarchy6"/>
    <dgm:cxn modelId="{282D002C-06B9-E84F-A544-9DB6C60A82AD}" type="presParOf" srcId="{2BE74317-5A23-0046-B23A-C35680AF6879}" destId="{E84AE77A-A0B9-A54A-92DA-8C3F475A2CAB}" srcOrd="1" destOrd="0" presId="urn:microsoft.com/office/officeart/2005/8/layout/hierarchy6"/>
    <dgm:cxn modelId="{C1E28856-B923-4446-8382-1C6779D1E988}" type="presParOf" srcId="{DFDEB05D-5833-2B48-B8F8-0F6B9F057BC5}" destId="{52EDC036-1C8A-D74F-BAA7-21C4E7E340B4}"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5BF62-ED72-0D4D-8D8F-BD1F31DE84EE}">
      <dsp:nvSpPr>
        <dsp:cNvPr id="0" name=""/>
        <dsp:cNvSpPr/>
      </dsp:nvSpPr>
      <dsp:spPr>
        <a:xfrm>
          <a:off x="968023" y="358043"/>
          <a:ext cx="1684078" cy="5562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Root</a:t>
          </a:r>
        </a:p>
      </dsp:txBody>
      <dsp:txXfrm>
        <a:off x="984314" y="374334"/>
        <a:ext cx="1651496" cy="523635"/>
      </dsp:txXfrm>
    </dsp:sp>
    <dsp:sp modelId="{91108C58-9F36-B642-9CB8-8D2287D8D77D}">
      <dsp:nvSpPr>
        <dsp:cNvPr id="0" name=""/>
        <dsp:cNvSpPr/>
      </dsp:nvSpPr>
      <dsp:spPr>
        <a:xfrm>
          <a:off x="1764342" y="914260"/>
          <a:ext cx="91440" cy="222486"/>
        </a:xfrm>
        <a:custGeom>
          <a:avLst/>
          <a:gdLst/>
          <a:ahLst/>
          <a:cxnLst/>
          <a:rect l="0" t="0" r="0" b="0"/>
          <a:pathLst>
            <a:path>
              <a:moveTo>
                <a:pt x="45720" y="0"/>
              </a:moveTo>
              <a:lnTo>
                <a:pt x="45720" y="22248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D2F964-ECCB-A84C-A858-8BCDFC60F192}">
      <dsp:nvSpPr>
        <dsp:cNvPr id="0" name=""/>
        <dsp:cNvSpPr/>
      </dsp:nvSpPr>
      <dsp:spPr>
        <a:xfrm>
          <a:off x="968023" y="1136747"/>
          <a:ext cx="1684078" cy="556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MainApp</a:t>
          </a:r>
          <a:endParaRPr lang="en-US" sz="1500" kern="1200" dirty="0"/>
        </a:p>
      </dsp:txBody>
      <dsp:txXfrm>
        <a:off x="984314" y="1153038"/>
        <a:ext cx="1651496" cy="523635"/>
      </dsp:txXfrm>
    </dsp:sp>
    <dsp:sp modelId="{9FEA6930-B1DA-4043-9199-B712B0B5B516}">
      <dsp:nvSpPr>
        <dsp:cNvPr id="0" name=""/>
        <dsp:cNvSpPr/>
      </dsp:nvSpPr>
      <dsp:spPr>
        <a:xfrm>
          <a:off x="1764342" y="1692964"/>
          <a:ext cx="91440" cy="222486"/>
        </a:xfrm>
        <a:custGeom>
          <a:avLst/>
          <a:gdLst/>
          <a:ahLst/>
          <a:cxnLst/>
          <a:rect l="0" t="0" r="0" b="0"/>
          <a:pathLst>
            <a:path>
              <a:moveTo>
                <a:pt x="45720" y="0"/>
              </a:moveTo>
              <a:lnTo>
                <a:pt x="45720" y="2224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86E82-FAE9-7C43-94C2-F36B4657A133}">
      <dsp:nvSpPr>
        <dsp:cNvPr id="0" name=""/>
        <dsp:cNvSpPr/>
      </dsp:nvSpPr>
      <dsp:spPr>
        <a:xfrm>
          <a:off x="1016831" y="1915451"/>
          <a:ext cx="1586461" cy="5562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MaterialApp</a:t>
          </a:r>
          <a:endParaRPr lang="en-US" sz="1500" kern="1200" dirty="0"/>
        </a:p>
      </dsp:txBody>
      <dsp:txXfrm>
        <a:off x="1033122" y="1931742"/>
        <a:ext cx="1553879" cy="523635"/>
      </dsp:txXfrm>
    </dsp:sp>
    <dsp:sp modelId="{4AF91093-DAD2-F246-B3E1-2D020593AB1E}">
      <dsp:nvSpPr>
        <dsp:cNvPr id="0" name=""/>
        <dsp:cNvSpPr/>
      </dsp:nvSpPr>
      <dsp:spPr>
        <a:xfrm>
          <a:off x="1764342" y="2471668"/>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C80B3E-4FBF-7344-8795-47F5F9180030}">
      <dsp:nvSpPr>
        <dsp:cNvPr id="0" name=""/>
        <dsp:cNvSpPr/>
      </dsp:nvSpPr>
      <dsp:spPr>
        <a:xfrm>
          <a:off x="968023" y="2694155"/>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Scaffold</a:t>
          </a:r>
        </a:p>
      </dsp:txBody>
      <dsp:txXfrm>
        <a:off x="984314" y="2710446"/>
        <a:ext cx="1651496" cy="523635"/>
      </dsp:txXfrm>
    </dsp:sp>
    <dsp:sp modelId="{3F55B36E-99D3-CA45-A5BE-45DAEA3C5873}">
      <dsp:nvSpPr>
        <dsp:cNvPr id="0" name=""/>
        <dsp:cNvSpPr/>
      </dsp:nvSpPr>
      <dsp:spPr>
        <a:xfrm>
          <a:off x="842874" y="3250372"/>
          <a:ext cx="967187" cy="222486"/>
        </a:xfrm>
        <a:custGeom>
          <a:avLst/>
          <a:gdLst/>
          <a:ahLst/>
          <a:cxnLst/>
          <a:rect l="0" t="0" r="0" b="0"/>
          <a:pathLst>
            <a:path>
              <a:moveTo>
                <a:pt x="967187" y="0"/>
              </a:moveTo>
              <a:lnTo>
                <a:pt x="967187" y="111243"/>
              </a:lnTo>
              <a:lnTo>
                <a:pt x="0" y="111243"/>
              </a:lnTo>
              <a:lnTo>
                <a:pt x="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1CA55E-075A-8F4B-BFF7-AC1DA04FD348}">
      <dsp:nvSpPr>
        <dsp:cNvPr id="0" name=""/>
        <dsp:cNvSpPr/>
      </dsp:nvSpPr>
      <dsp:spPr>
        <a:xfrm>
          <a:off x="835" y="3472859"/>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AppBar</a:t>
          </a:r>
          <a:endParaRPr lang="en-US" sz="1500" kern="1200" dirty="0"/>
        </a:p>
      </dsp:txBody>
      <dsp:txXfrm>
        <a:off x="17126" y="3489150"/>
        <a:ext cx="1651496" cy="523635"/>
      </dsp:txXfrm>
    </dsp:sp>
    <dsp:sp modelId="{6326D345-C9F6-3E41-AEE8-EAC61A5BE21A}">
      <dsp:nvSpPr>
        <dsp:cNvPr id="0" name=""/>
        <dsp:cNvSpPr/>
      </dsp:nvSpPr>
      <dsp:spPr>
        <a:xfrm>
          <a:off x="797154" y="4029076"/>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D5582F-5462-9D4C-ACD9-F1057D63A280}">
      <dsp:nvSpPr>
        <dsp:cNvPr id="0" name=""/>
        <dsp:cNvSpPr/>
      </dsp:nvSpPr>
      <dsp:spPr>
        <a:xfrm>
          <a:off x="835" y="4251563"/>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7126" y="4267854"/>
        <a:ext cx="1651496" cy="523635"/>
      </dsp:txXfrm>
    </dsp:sp>
    <dsp:sp modelId="{53FBEB53-AB7C-554B-8F05-7062A48A746A}">
      <dsp:nvSpPr>
        <dsp:cNvPr id="0" name=""/>
        <dsp:cNvSpPr/>
      </dsp:nvSpPr>
      <dsp:spPr>
        <a:xfrm>
          <a:off x="1810062" y="3250372"/>
          <a:ext cx="967187" cy="222486"/>
        </a:xfrm>
        <a:custGeom>
          <a:avLst/>
          <a:gdLst/>
          <a:ahLst/>
          <a:cxnLst/>
          <a:rect l="0" t="0" r="0" b="0"/>
          <a:pathLst>
            <a:path>
              <a:moveTo>
                <a:pt x="0" y="0"/>
              </a:moveTo>
              <a:lnTo>
                <a:pt x="0" y="111243"/>
              </a:lnTo>
              <a:lnTo>
                <a:pt x="967187" y="111243"/>
              </a:lnTo>
              <a:lnTo>
                <a:pt x="967187"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7A26B8-649E-8543-9CAE-9926DD40DF81}">
      <dsp:nvSpPr>
        <dsp:cNvPr id="0" name=""/>
        <dsp:cNvSpPr/>
      </dsp:nvSpPr>
      <dsp:spPr>
        <a:xfrm>
          <a:off x="1935211" y="3472859"/>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Center</a:t>
          </a:r>
        </a:p>
      </dsp:txBody>
      <dsp:txXfrm>
        <a:off x="1951502" y="3489150"/>
        <a:ext cx="1651496" cy="523635"/>
      </dsp:txXfrm>
    </dsp:sp>
    <dsp:sp modelId="{5F9B1BB9-9EA2-AF45-BB7F-AF0350B1FD02}">
      <dsp:nvSpPr>
        <dsp:cNvPr id="0" name=""/>
        <dsp:cNvSpPr/>
      </dsp:nvSpPr>
      <dsp:spPr>
        <a:xfrm>
          <a:off x="2731530" y="4029076"/>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06C3C9-A005-104B-88EE-B155EC1BD0B1}">
      <dsp:nvSpPr>
        <dsp:cNvPr id="0" name=""/>
        <dsp:cNvSpPr/>
      </dsp:nvSpPr>
      <dsp:spPr>
        <a:xfrm>
          <a:off x="1935211" y="4251563"/>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951502" y="4267854"/>
        <a:ext cx="1651496" cy="523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59B06-F1D2-CA44-B076-5D4430A352F2}" type="datetimeFigureOut">
              <a:rPr lang="en-US" smtClean="0"/>
              <a:t>6/10/24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0F56A-5384-CC40-A3B4-A869BEE484DE}" type="slidenum">
              <a:rPr lang="en-US" smtClean="0"/>
              <a:t>‹#›</a:t>
            </a:fld>
            <a:endParaRPr lang="en-US"/>
          </a:p>
        </p:txBody>
      </p:sp>
    </p:spTree>
    <p:extLst>
      <p:ext uri="{BB962C8B-B14F-4D97-AF65-F5344CB8AC3E}">
        <p14:creationId xmlns:p14="http://schemas.microsoft.com/office/powerpoint/2010/main" val="47605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2</a:t>
            </a:fld>
            <a:endParaRPr lang="en-US"/>
          </a:p>
        </p:txBody>
      </p:sp>
    </p:spTree>
    <p:extLst>
      <p:ext uri="{BB962C8B-B14F-4D97-AF65-F5344CB8AC3E}">
        <p14:creationId xmlns:p14="http://schemas.microsoft.com/office/powerpoint/2010/main" val="61714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6</a:t>
            </a:fld>
            <a:endParaRPr lang="en-US"/>
          </a:p>
        </p:txBody>
      </p:sp>
    </p:spTree>
    <p:extLst>
      <p:ext uri="{BB962C8B-B14F-4D97-AF65-F5344CB8AC3E}">
        <p14:creationId xmlns:p14="http://schemas.microsoft.com/office/powerpoint/2010/main" val="395718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9</a:t>
            </a:fld>
            <a:endParaRPr lang="en-US"/>
          </a:p>
        </p:txBody>
      </p:sp>
    </p:spTree>
    <p:extLst>
      <p:ext uri="{BB962C8B-B14F-4D97-AF65-F5344CB8AC3E}">
        <p14:creationId xmlns:p14="http://schemas.microsoft.com/office/powerpoint/2010/main" val="269868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18</a:t>
            </a:fld>
            <a:endParaRPr lang="en-US"/>
          </a:p>
        </p:txBody>
      </p:sp>
    </p:spTree>
    <p:extLst>
      <p:ext uri="{BB962C8B-B14F-4D97-AF65-F5344CB8AC3E}">
        <p14:creationId xmlns:p14="http://schemas.microsoft.com/office/powerpoint/2010/main" val="284873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a:xfrm>
            <a:off x="1134618" y="233057"/>
            <a:ext cx="10935192" cy="825343"/>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a:xfrm>
            <a:off x="1134616" y="1058400"/>
            <a:ext cx="10935193" cy="5228100"/>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vl2pPr>
              <a:defRPr>
                <a:latin typeface="Roboto" panose="02000000000000000000" pitchFamily="2" charset="0"/>
                <a:ea typeface="Roboto" panose="02000000000000000000" pitchFamily="2" charset="0"/>
                <a:cs typeface="Roboto" panose="02000000000000000000" pitchFamily="2" charset="0"/>
              </a:defRPr>
            </a:lvl2pPr>
            <a:lvl3pPr>
              <a:defRPr>
                <a:latin typeface="Roboto" panose="02000000000000000000" pitchFamily="2" charset="0"/>
                <a:ea typeface="Roboto" panose="02000000000000000000" pitchFamily="2" charset="0"/>
                <a:cs typeface="Roboto" panose="02000000000000000000" pitchFamily="2" charset="0"/>
              </a:defRPr>
            </a:lvl3pPr>
            <a:lvl4pPr>
              <a:defRPr>
                <a:latin typeface="Roboto" panose="02000000000000000000" pitchFamily="2" charset="0"/>
                <a:ea typeface="Roboto" panose="02000000000000000000" pitchFamily="2" charset="0"/>
                <a:cs typeface="Roboto" panose="02000000000000000000" pitchFamily="2" charset="0"/>
              </a:defRPr>
            </a:lvl4pPr>
            <a:lvl5pPr>
              <a:defRPr>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4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7DBCFD-B82B-D34B-01E7-42C23DD3E8A5}"/>
              </a:ext>
            </a:extLst>
          </p:cNvPr>
          <p:cNvPicPr>
            <a:picLocks noChangeAspect="1"/>
          </p:cNvPicPr>
          <p:nvPr userDrawn="1"/>
        </p:nvPicPr>
        <p:blipFill>
          <a:blip r:embed="rId3">
            <a:alphaModFix amt="25000"/>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134618" y="233057"/>
            <a:ext cx="10935192" cy="8973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134616" y="1245600"/>
            <a:ext cx="10935193" cy="50409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extLst>
              <a:ext uri="{FF2B5EF4-FFF2-40B4-BE49-F238E27FC236}">
                <a16:creationId xmlns:a16="http://schemas.microsoft.com/office/drawing/2014/main" id="{56C1F9AD-9809-769C-CBFB-61541C362FC0}"/>
              </a:ext>
            </a:extLst>
          </p:cNvPr>
          <p:cNvSpPr txBox="1"/>
          <p:nvPr userDrawn="1"/>
        </p:nvSpPr>
        <p:spPr>
          <a:xfrm>
            <a:off x="7503771" y="6536710"/>
            <a:ext cx="4587498" cy="253916"/>
          </a:xfrm>
          <a:prstGeom prst="rect">
            <a:avLst/>
          </a:prstGeom>
          <a:noFill/>
        </p:spPr>
        <p:txBody>
          <a:bodyPr wrap="square" rtlCol="0" anchor="ctr">
            <a:spAutoFit/>
          </a:bodyPr>
          <a:lstStyle/>
          <a:p>
            <a:pPr algn="r"/>
            <a:fld id="{D6D5B1DA-669C-594A-BD9D-2A56F8757A5A}" type="datetime1">
              <a:rPr lang="en-US" sz="1050"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6/10/24</a:t>
            </a:fld>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Slide </a:t>
            </a:r>
            <a:fld id="{719D7796-F675-488F-AC46-C88938C80352}" type="slidenum">
              <a:rPr lang="en-US" sz="1050" b="1"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a:t>
            </a:fld>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1CEDBD0B-4BDC-3373-7568-015DE4323179}"/>
              </a:ext>
            </a:extLst>
          </p:cNvPr>
          <p:cNvSpPr txBox="1"/>
          <p:nvPr userDrawn="1"/>
        </p:nvSpPr>
        <p:spPr>
          <a:xfrm>
            <a:off x="969513" y="6536710"/>
            <a:ext cx="4197812" cy="253916"/>
          </a:xfrm>
          <a:prstGeom prst="rect">
            <a:avLst/>
          </a:prstGeom>
          <a:noFill/>
        </p:spPr>
        <p:txBody>
          <a:bodyPr wrap="square" rtlCol="0" anchor="ctr">
            <a:spAutoFit/>
          </a:bodyPr>
          <a:lstStyle/>
          <a:p>
            <a:pPr algn="l"/>
            <a:r>
              <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Franklin Developer Lunch &amp; Learn</a:t>
            </a:r>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Richard Hoehn</a:t>
            </a:r>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logo with blue and grey letters&#10;&#10;Description automatically generated with medium confidence">
            <a:extLst>
              <a:ext uri="{FF2B5EF4-FFF2-40B4-BE49-F238E27FC236}">
                <a16:creationId xmlns:a16="http://schemas.microsoft.com/office/drawing/2014/main" id="{0427CB63-0534-461D-9739-388B82765A43}"/>
              </a:ext>
            </a:extLst>
          </p:cNvPr>
          <p:cNvPicPr>
            <a:picLocks noChangeAspect="1"/>
          </p:cNvPicPr>
          <p:nvPr userDrawn="1"/>
        </p:nvPicPr>
        <p:blipFill>
          <a:blip r:embed="rId4"/>
          <a:stretch>
            <a:fillRect/>
          </a:stretch>
        </p:blipFill>
        <p:spPr>
          <a:xfrm>
            <a:off x="177002" y="54276"/>
            <a:ext cx="615507" cy="897343"/>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29B53EB5-D65C-EACE-11DA-A6A19F18FB88}"/>
              </a:ext>
            </a:extLst>
          </p:cNvPr>
          <p:cNvPicPr>
            <a:picLocks noChangeAspect="1"/>
          </p:cNvPicPr>
          <p:nvPr userDrawn="1"/>
        </p:nvPicPr>
        <p:blipFill>
          <a:blip r:embed="rId5"/>
          <a:stretch>
            <a:fillRect/>
          </a:stretch>
        </p:blipFill>
        <p:spPr>
          <a:xfrm>
            <a:off x="100731" y="6529786"/>
            <a:ext cx="768051" cy="273938"/>
          </a:xfrm>
          <a:prstGeom prst="rect">
            <a:avLst/>
          </a:prstGeom>
        </p:spPr>
      </p:pic>
    </p:spTree>
    <p:extLst>
      <p:ext uri="{BB962C8B-B14F-4D97-AF65-F5344CB8AC3E}">
        <p14:creationId xmlns:p14="http://schemas.microsoft.com/office/powerpoint/2010/main" val="1981436909"/>
      </p:ext>
    </p:extLst>
  </p:cSld>
  <p:clrMap bg1="lt1" tx1="dk1" bg2="lt2" tx2="dk2" accent1="accent1" accent2="accent2" accent3="accent3" accent4="accent4" accent5="accent5" accent6="accent6" hlink="hlink" folHlink="folHlink"/>
  <p:sldLayoutIdLst>
    <p:sldLayoutId id="2147483676" r:id="rId1"/>
  </p:sldLayoutIdLst>
  <p:hf hdr="0" ftr="0"/>
  <p:txStyles>
    <p:titleStyle>
      <a:lvl1pPr algn="l" defTabSz="914400" rtl="0" eaLnBrk="1" latinLnBrk="0" hangingPunct="1">
        <a:lnSpc>
          <a:spcPct val="85000"/>
        </a:lnSpc>
        <a:spcBef>
          <a:spcPct val="0"/>
        </a:spcBef>
        <a:buNone/>
        <a:defRPr sz="4400" b="1" kern="1200" cap="none" baseline="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10015.io/tools/code-to-image-converter" TargetMode="External"/><Relationship Id="rId3" Type="http://schemas.openxmlformats.org/officeDocument/2006/relationships/diagramLayout" Target="../diagrams/layout1.xml"/><Relationship Id="rId7"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hyperlink" Target="https://medium.com/gytworkz/understanding-flutter-widgets-and-architecture-98ee1f209b96"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medium.com/gytworkz/understanding-flutter-widgets-and-architecture-98ee1f209b96" TargetMode="External"/><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hyperlink" Target="https://pub.dev/packages/flutter_expandable_table/exampl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hyperlink" Target="https://medium.com/swlh/flutter-2020-state-of-cross-platform-814f1d8ff1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hyperlink" Target="https://pypl.github.io/PYPL.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hyperlink" Target="https://radixweb.com/blog/overview-of-flutter-architecture"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E646925-90D7-FD60-34BF-C540B291C1D4}"/>
              </a:ext>
            </a:extLst>
          </p:cNvPr>
          <p:cNvSpPr txBox="1">
            <a:spLocks/>
          </p:cNvSpPr>
          <p:nvPr/>
        </p:nvSpPr>
        <p:spPr>
          <a:xfrm>
            <a:off x="0" y="3634418"/>
            <a:ext cx="12191978" cy="2487777"/>
          </a:xfrm>
          <a:prstGeom prst="rect">
            <a:avLst/>
          </a:prstGeom>
        </p:spPr>
        <p:txBody>
          <a:bodyPr vert="horz" lIns="91440" tIns="45720" rIns="91440" bIns="45720" rtlCol="0" anchor="b">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Franklin Developer Lunch &amp; Learn</a:t>
            </a:r>
          </a:p>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Meetup – Franklin, TN, USA</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By Richard Hoehn – June 2024</a:t>
            </a:r>
          </a:p>
        </p:txBody>
      </p:sp>
      <p:sp>
        <p:nvSpPr>
          <p:cNvPr id="6" name="TextBox 5">
            <a:extLst>
              <a:ext uri="{FF2B5EF4-FFF2-40B4-BE49-F238E27FC236}">
                <a16:creationId xmlns:a16="http://schemas.microsoft.com/office/drawing/2014/main" id="{43F604FC-78FD-40C9-6935-32E926F7A7E8}"/>
              </a:ext>
            </a:extLst>
          </p:cNvPr>
          <p:cNvSpPr txBox="1"/>
          <p:nvPr/>
        </p:nvSpPr>
        <p:spPr>
          <a:xfrm>
            <a:off x="705600" y="1846934"/>
            <a:ext cx="10780778" cy="1261884"/>
          </a:xfrm>
          <a:prstGeom prst="rect">
            <a:avLst/>
          </a:prstGeom>
          <a:solidFill>
            <a:srgbClr val="FFFFFF">
              <a:alpha val="85098"/>
            </a:srgbClr>
          </a:solidFill>
          <a:ln>
            <a:solidFill>
              <a:srgbClr val="7030A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a:latin typeface="Roboto" panose="02000000000000000000" pitchFamily="2" charset="0"/>
                <a:ea typeface="Roboto" panose="02000000000000000000" pitchFamily="2" charset="0"/>
                <a:cs typeface="Roboto" panose="02000000000000000000" pitchFamily="2" charset="0"/>
              </a:rPr>
              <a:t>Exploring Flutter</a:t>
            </a:r>
            <a:br>
              <a:rPr lang="en-US" sz="4400" b="1" dirty="0">
                <a:latin typeface="Roboto" panose="02000000000000000000" pitchFamily="2" charset="0"/>
                <a:ea typeface="Roboto" panose="02000000000000000000" pitchFamily="2" charset="0"/>
                <a:cs typeface="Roboto" panose="02000000000000000000" pitchFamily="2" charset="0"/>
              </a:rPr>
            </a:br>
            <a:r>
              <a:rPr lang="en-US" sz="3200" b="1" dirty="0">
                <a:latin typeface="Roboto" panose="02000000000000000000" pitchFamily="2" charset="0"/>
                <a:ea typeface="Roboto" panose="02000000000000000000" pitchFamily="2" charset="0"/>
                <a:cs typeface="Roboto" panose="02000000000000000000" pitchFamily="2" charset="0"/>
              </a:rPr>
              <a:t>A powerful Tool for Cross-Platform App Development</a:t>
            </a:r>
          </a:p>
        </p:txBody>
      </p:sp>
      <p:pic>
        <p:nvPicPr>
          <p:cNvPr id="2050" name="Picture 2">
            <a:extLst>
              <a:ext uri="{FF2B5EF4-FFF2-40B4-BE49-F238E27FC236}">
                <a16:creationId xmlns:a16="http://schemas.microsoft.com/office/drawing/2014/main" id="{2BD67E0E-B4A3-B931-3C5D-9BF46BF95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560" y="266332"/>
            <a:ext cx="4156880" cy="12090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qr code with a few black squares&#10;&#10;Description automatically generated">
            <a:extLst>
              <a:ext uri="{FF2B5EF4-FFF2-40B4-BE49-F238E27FC236}">
                <a16:creationId xmlns:a16="http://schemas.microsoft.com/office/drawing/2014/main" id="{398F8CC0-8279-0559-1601-44B7163053A8}"/>
              </a:ext>
            </a:extLst>
          </p:cNvPr>
          <p:cNvPicPr>
            <a:picLocks noChangeAspect="1"/>
          </p:cNvPicPr>
          <p:nvPr/>
        </p:nvPicPr>
        <p:blipFill>
          <a:blip r:embed="rId3"/>
          <a:stretch>
            <a:fillRect/>
          </a:stretch>
        </p:blipFill>
        <p:spPr>
          <a:xfrm>
            <a:off x="5524572" y="3342611"/>
            <a:ext cx="1142855" cy="1142855"/>
          </a:xfrm>
          <a:prstGeom prst="rect">
            <a:avLst/>
          </a:prstGeom>
          <a:ln>
            <a:solidFill>
              <a:srgbClr val="7030A0"/>
            </a:solidFill>
          </a:ln>
        </p:spPr>
      </p:pic>
    </p:spTree>
    <p:extLst>
      <p:ext uri="{BB962C8B-B14F-4D97-AF65-F5344CB8AC3E}">
        <p14:creationId xmlns:p14="http://schemas.microsoft.com/office/powerpoint/2010/main" val="69010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823D-92B3-D590-27FB-8A88E0971BCE}"/>
              </a:ext>
            </a:extLst>
          </p:cNvPr>
          <p:cNvSpPr>
            <a:spLocks noGrp="1"/>
          </p:cNvSpPr>
          <p:nvPr>
            <p:ph type="title"/>
          </p:nvPr>
        </p:nvSpPr>
        <p:spPr/>
        <p:txBody>
          <a:bodyPr/>
          <a:lstStyle/>
          <a:p>
            <a:r>
              <a:rPr lang="en-US" dirty="0"/>
              <a:t>Widget Tree – All Things are Widgets</a:t>
            </a:r>
          </a:p>
        </p:txBody>
      </p:sp>
      <p:graphicFrame>
        <p:nvGraphicFramePr>
          <p:cNvPr id="4" name="Diagram 3">
            <a:extLst>
              <a:ext uri="{FF2B5EF4-FFF2-40B4-BE49-F238E27FC236}">
                <a16:creationId xmlns:a16="http://schemas.microsoft.com/office/drawing/2014/main" id="{5D4AC990-1CF2-ED76-9A50-261C4591C765}"/>
              </a:ext>
            </a:extLst>
          </p:cNvPr>
          <p:cNvGraphicFramePr/>
          <p:nvPr>
            <p:extLst>
              <p:ext uri="{D42A27DB-BD31-4B8C-83A1-F6EECF244321}">
                <p14:modId xmlns:p14="http://schemas.microsoft.com/office/powerpoint/2010/main" val="28383092"/>
              </p:ext>
            </p:extLst>
          </p:nvPr>
        </p:nvGraphicFramePr>
        <p:xfrm>
          <a:off x="3492707" y="972509"/>
          <a:ext cx="3620125" cy="5165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computer program&#10;&#10;Description automatically generated">
            <a:extLst>
              <a:ext uri="{FF2B5EF4-FFF2-40B4-BE49-F238E27FC236}">
                <a16:creationId xmlns:a16="http://schemas.microsoft.com/office/drawing/2014/main" id="{1CB9AEB0-67E5-6325-D699-5CB93530B9FA}"/>
              </a:ext>
            </a:extLst>
          </p:cNvPr>
          <p:cNvPicPr>
            <a:picLocks noChangeAspect="1"/>
          </p:cNvPicPr>
          <p:nvPr/>
        </p:nvPicPr>
        <p:blipFill>
          <a:blip r:embed="rId7"/>
          <a:stretch>
            <a:fillRect/>
          </a:stretch>
        </p:blipFill>
        <p:spPr>
          <a:xfrm>
            <a:off x="7324172" y="972509"/>
            <a:ext cx="4745637" cy="5165823"/>
          </a:xfrm>
          <a:prstGeom prst="rect">
            <a:avLst/>
          </a:prstGeom>
        </p:spPr>
      </p:pic>
      <p:sp>
        <p:nvSpPr>
          <p:cNvPr id="7" name="TextBox 6">
            <a:extLst>
              <a:ext uri="{FF2B5EF4-FFF2-40B4-BE49-F238E27FC236}">
                <a16:creationId xmlns:a16="http://schemas.microsoft.com/office/drawing/2014/main" id="{D22E4AEC-7C7F-1763-B470-B7B5D1BA8C01}"/>
              </a:ext>
            </a:extLst>
          </p:cNvPr>
          <p:cNvSpPr txBox="1"/>
          <p:nvPr/>
        </p:nvSpPr>
        <p:spPr>
          <a:xfrm>
            <a:off x="7324173" y="6210493"/>
            <a:ext cx="4745636" cy="215444"/>
          </a:xfrm>
          <a:prstGeom prst="rect">
            <a:avLst/>
          </a:prstGeom>
          <a:noFill/>
        </p:spPr>
        <p:txBody>
          <a:bodyPr wrap="square" rtlCol="0" anchor="ctr">
            <a:spAutoFit/>
          </a:bodyPr>
          <a:lstStyle/>
          <a:p>
            <a:pPr algn="ctr"/>
            <a:r>
              <a:rPr lang="en-US" sz="800" dirty="0">
                <a:hlinkClick r:id="rId8"/>
              </a:rPr>
              <a:t>https://10015.io/tools/code-to-image-converter</a:t>
            </a:r>
            <a:r>
              <a:rPr lang="en-US" sz="800" dirty="0"/>
              <a:t> </a:t>
            </a:r>
          </a:p>
        </p:txBody>
      </p:sp>
      <p:pic>
        <p:nvPicPr>
          <p:cNvPr id="11" name="Picture 10" descr="A cell phone with a white screen&#10;&#10;Description automatically generated">
            <a:extLst>
              <a:ext uri="{FF2B5EF4-FFF2-40B4-BE49-F238E27FC236}">
                <a16:creationId xmlns:a16="http://schemas.microsoft.com/office/drawing/2014/main" id="{9D65617A-8B3E-80FD-7B61-D209C12EB772}"/>
              </a:ext>
            </a:extLst>
          </p:cNvPr>
          <p:cNvPicPr>
            <a:picLocks noChangeAspect="1"/>
          </p:cNvPicPr>
          <p:nvPr/>
        </p:nvPicPr>
        <p:blipFill>
          <a:blip r:embed="rId9"/>
          <a:stretch>
            <a:fillRect/>
          </a:stretch>
        </p:blipFill>
        <p:spPr>
          <a:xfrm>
            <a:off x="656663" y="972510"/>
            <a:ext cx="2624704" cy="5453428"/>
          </a:xfrm>
          <a:prstGeom prst="rect">
            <a:avLst/>
          </a:prstGeom>
        </p:spPr>
      </p:pic>
    </p:spTree>
    <p:extLst>
      <p:ext uri="{BB962C8B-B14F-4D97-AF65-F5344CB8AC3E}">
        <p14:creationId xmlns:p14="http://schemas.microsoft.com/office/powerpoint/2010/main" val="1848680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Nesting of Widgets</a:t>
            </a:r>
          </a:p>
        </p:txBody>
      </p:sp>
      <p:pic>
        <p:nvPicPr>
          <p:cNvPr id="4" name="Picture 3" descr="A diagram of a shopping cart&#10;&#10;Description automatically generated">
            <a:extLst>
              <a:ext uri="{FF2B5EF4-FFF2-40B4-BE49-F238E27FC236}">
                <a16:creationId xmlns:a16="http://schemas.microsoft.com/office/drawing/2014/main" id="{1F036616-7B6F-C842-A297-9441158D0E59}"/>
              </a:ext>
            </a:extLst>
          </p:cNvPr>
          <p:cNvPicPr>
            <a:picLocks noChangeAspect="1"/>
          </p:cNvPicPr>
          <p:nvPr/>
        </p:nvPicPr>
        <p:blipFill>
          <a:blip r:embed="rId2"/>
          <a:stretch>
            <a:fillRect/>
          </a:stretch>
        </p:blipFill>
        <p:spPr>
          <a:xfrm>
            <a:off x="5711252" y="1455099"/>
            <a:ext cx="6358558" cy="3514869"/>
          </a:xfrm>
          <a:prstGeom prst="rect">
            <a:avLst/>
          </a:prstGeom>
          <a:ln>
            <a:solidFill>
              <a:srgbClr val="7030A0"/>
            </a:solidFill>
          </a:ln>
        </p:spPr>
      </p:pic>
      <p:pic>
        <p:nvPicPr>
          <p:cNvPr id="11" name="Picture 10" descr="A screen shot of a computer program&#10;&#10;Description automatically generated">
            <a:extLst>
              <a:ext uri="{FF2B5EF4-FFF2-40B4-BE49-F238E27FC236}">
                <a16:creationId xmlns:a16="http://schemas.microsoft.com/office/drawing/2014/main" id="{20337A67-A49E-E6F7-37D7-D1E94A4C41A7}"/>
              </a:ext>
            </a:extLst>
          </p:cNvPr>
          <p:cNvPicPr>
            <a:picLocks noChangeAspect="1"/>
          </p:cNvPicPr>
          <p:nvPr/>
        </p:nvPicPr>
        <p:blipFill>
          <a:blip r:embed="rId3"/>
          <a:stretch>
            <a:fillRect/>
          </a:stretch>
        </p:blipFill>
        <p:spPr>
          <a:xfrm>
            <a:off x="1134618" y="1455100"/>
            <a:ext cx="4331337" cy="4467490"/>
          </a:xfrm>
          <a:prstGeom prst="rect">
            <a:avLst/>
          </a:prstGeom>
        </p:spPr>
      </p:pic>
      <p:sp>
        <p:nvSpPr>
          <p:cNvPr id="12" name="TextBox 11">
            <a:extLst>
              <a:ext uri="{FF2B5EF4-FFF2-40B4-BE49-F238E27FC236}">
                <a16:creationId xmlns:a16="http://schemas.microsoft.com/office/drawing/2014/main" id="{C02D04D3-0E9B-B2B0-0A47-FB66AA7645CB}"/>
              </a:ext>
            </a:extLst>
          </p:cNvPr>
          <p:cNvSpPr txBox="1"/>
          <p:nvPr/>
        </p:nvSpPr>
        <p:spPr>
          <a:xfrm>
            <a:off x="5711252" y="4969968"/>
            <a:ext cx="6358558"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17535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Stateful &amp; Stateless Widgets</a:t>
            </a:r>
          </a:p>
        </p:txBody>
      </p:sp>
      <p:pic>
        <p:nvPicPr>
          <p:cNvPr id="4" name="Picture 3" descr="A diagram of a construction project&#10;&#10;Description automatically generated">
            <a:extLst>
              <a:ext uri="{FF2B5EF4-FFF2-40B4-BE49-F238E27FC236}">
                <a16:creationId xmlns:a16="http://schemas.microsoft.com/office/drawing/2014/main" id="{51FD5D41-384C-46F9-ADC4-0F919C639A0B}"/>
              </a:ext>
            </a:extLst>
          </p:cNvPr>
          <p:cNvPicPr>
            <a:picLocks noChangeAspect="1"/>
          </p:cNvPicPr>
          <p:nvPr/>
        </p:nvPicPr>
        <p:blipFill>
          <a:blip r:embed="rId2"/>
          <a:stretch>
            <a:fillRect/>
          </a:stretch>
        </p:blipFill>
        <p:spPr>
          <a:xfrm>
            <a:off x="7087853" y="1497535"/>
            <a:ext cx="4981957" cy="4558491"/>
          </a:xfrm>
          <a:prstGeom prst="rect">
            <a:avLst/>
          </a:prstGeom>
          <a:ln>
            <a:solidFill>
              <a:srgbClr val="7030A0"/>
            </a:solidFill>
          </a:ln>
        </p:spPr>
      </p:pic>
      <p:sp>
        <p:nvSpPr>
          <p:cNvPr id="5" name="TextBox 4">
            <a:extLst>
              <a:ext uri="{FF2B5EF4-FFF2-40B4-BE49-F238E27FC236}">
                <a16:creationId xmlns:a16="http://schemas.microsoft.com/office/drawing/2014/main" id="{96D32A17-C93C-D86E-2F6D-174821172DC4}"/>
              </a:ext>
            </a:extLst>
          </p:cNvPr>
          <p:cNvSpPr txBox="1"/>
          <p:nvPr/>
        </p:nvSpPr>
        <p:spPr>
          <a:xfrm>
            <a:off x="7087852" y="6056026"/>
            <a:ext cx="4981957"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3"/>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
        <p:nvSpPr>
          <p:cNvPr id="6" name="Content Placeholder 2">
            <a:extLst>
              <a:ext uri="{FF2B5EF4-FFF2-40B4-BE49-F238E27FC236}">
                <a16:creationId xmlns:a16="http://schemas.microsoft.com/office/drawing/2014/main" id="{865D313D-CD07-12A9-4C0C-18C1A8AB675D}"/>
              </a:ext>
            </a:extLst>
          </p:cNvPr>
          <p:cNvSpPr>
            <a:spLocks noGrp="1"/>
          </p:cNvSpPr>
          <p:nvPr>
            <p:ph idx="1"/>
          </p:nvPr>
        </p:nvSpPr>
        <p:spPr>
          <a:xfrm>
            <a:off x="1134617" y="1497535"/>
            <a:ext cx="5656044" cy="4558492"/>
          </a:xfrm>
        </p:spPr>
        <p:txBody>
          <a:bodyPr>
            <a:normAutofit fontScale="85000" lnSpcReduction="10000"/>
          </a:bodyPr>
          <a:lstStyle/>
          <a:p>
            <a:pPr marL="0" indent="0" algn="ctr">
              <a:buNone/>
            </a:pPr>
            <a:r>
              <a:rPr lang="en-US" sz="2300" b="1" dirty="0">
                <a:latin typeface="Roboto" panose="02000000000000000000" pitchFamily="2" charset="0"/>
                <a:ea typeface="Roboto" panose="02000000000000000000" pitchFamily="2" charset="0"/>
                <a:cs typeface="Roboto" panose="02000000000000000000" pitchFamily="2" charset="0"/>
              </a:rPr>
              <a:t>Flutter has 2 </a:t>
            </a:r>
            <a:r>
              <a:rPr lang="en-US" sz="2300" b="1" dirty="0"/>
              <a:t>T</a:t>
            </a:r>
            <a:r>
              <a:rPr lang="en-US" sz="2300" b="1" dirty="0">
                <a:latin typeface="Roboto" panose="02000000000000000000" pitchFamily="2" charset="0"/>
                <a:ea typeface="Roboto" panose="02000000000000000000" pitchFamily="2" charset="0"/>
                <a:cs typeface="Roboto" panose="02000000000000000000" pitchFamily="2" charset="0"/>
              </a:rPr>
              <a:t>ypes of Widgets</a:t>
            </a:r>
            <a:br>
              <a:rPr lang="en-US" sz="2300" b="1" dirty="0">
                <a:latin typeface="Roboto" panose="02000000000000000000" pitchFamily="2" charset="0"/>
                <a:ea typeface="Roboto" panose="02000000000000000000" pitchFamily="2" charset="0"/>
                <a:cs typeface="Roboto" panose="02000000000000000000" pitchFamily="2" charset="0"/>
              </a:rPr>
            </a:br>
            <a:r>
              <a:rPr lang="en-US" sz="2300" b="1" u="sng" dirty="0">
                <a:latin typeface="Roboto" panose="02000000000000000000" pitchFamily="2" charset="0"/>
                <a:ea typeface="Roboto" panose="02000000000000000000" pitchFamily="2" charset="0"/>
                <a:cs typeface="Roboto" panose="02000000000000000000" pitchFamily="2" charset="0"/>
              </a:rPr>
              <a:t>Stateless</a:t>
            </a:r>
            <a:r>
              <a:rPr lang="en-US" sz="2300" b="1" dirty="0">
                <a:latin typeface="Roboto" panose="02000000000000000000" pitchFamily="2" charset="0"/>
                <a:ea typeface="Roboto" panose="02000000000000000000" pitchFamily="2" charset="0"/>
                <a:cs typeface="Roboto" panose="02000000000000000000" pitchFamily="2" charset="0"/>
              </a:rPr>
              <a:t> &amp; </a:t>
            </a:r>
            <a:r>
              <a:rPr lang="en-US" sz="2300" b="1" u="sng" dirty="0">
                <a:latin typeface="Roboto" panose="02000000000000000000" pitchFamily="2" charset="0"/>
                <a:ea typeface="Roboto" panose="02000000000000000000" pitchFamily="2" charset="0"/>
                <a:cs typeface="Roboto" panose="02000000000000000000" pitchFamily="2" charset="0"/>
              </a:rPr>
              <a:t>Stateful</a:t>
            </a:r>
            <a:endParaRPr lang="en-US" sz="2300" b="1"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Stateless – </a:t>
            </a:r>
            <a:r>
              <a:rPr lang="en-US" b="1" i="1" dirty="0">
                <a:latin typeface="Roboto" panose="02000000000000000000" pitchFamily="2" charset="0"/>
                <a:ea typeface="Roboto" panose="02000000000000000000" pitchFamily="2" charset="0"/>
                <a:cs typeface="Roboto" panose="02000000000000000000" pitchFamily="2" charset="0"/>
              </a:rPr>
              <a:t>Immutable </a:t>
            </a:r>
            <a:br>
              <a:rPr lang="en-US" b="1" dirty="0"/>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do not contain state hence they can be updated only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Stateful – </a:t>
            </a:r>
            <a:r>
              <a:rPr lang="en-US" b="1" i="1" dirty="0">
                <a:latin typeface="Roboto" panose="02000000000000000000" pitchFamily="2" charset="0"/>
                <a:ea typeface="Roboto" panose="02000000000000000000" pitchFamily="2" charset="0"/>
                <a:cs typeface="Roboto" panose="02000000000000000000" pitchFamily="2" charset="0"/>
              </a:rPr>
              <a:t>Mutable </a:t>
            </a:r>
            <a:br>
              <a:rPr lang="en-US" b="1" i="1" dirty="0">
                <a:latin typeface="Roboto" panose="02000000000000000000" pitchFamily="2" charset="0"/>
                <a:ea typeface="Roboto" panose="02000000000000000000" pitchFamily="2" charset="0"/>
                <a:cs typeface="Roboto" panose="02000000000000000000" pitchFamily="2" charset="0"/>
              </a:rPr>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can hold the states internally, so they can be updated when its </a:t>
            </a:r>
            <a:r>
              <a:rPr lang="en-US" u="sng" dirty="0">
                <a:latin typeface="Roboto" panose="02000000000000000000" pitchFamily="2" charset="0"/>
                <a:ea typeface="Roboto" panose="02000000000000000000" pitchFamily="2" charset="0"/>
                <a:cs typeface="Roboto" panose="02000000000000000000" pitchFamily="2" charset="0"/>
              </a:rPr>
              <a:t>states changes</a:t>
            </a:r>
            <a:r>
              <a:rPr lang="en-US" dirty="0">
                <a:latin typeface="Roboto" panose="02000000000000000000" pitchFamily="2" charset="0"/>
                <a:ea typeface="Roboto" panose="02000000000000000000" pitchFamily="2" charset="0"/>
                <a:cs typeface="Roboto" panose="02000000000000000000" pitchFamily="2" charset="0"/>
              </a:rPr>
              <a:t> and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t>Why?</a:t>
            </a:r>
            <a:br>
              <a:rPr lang="en-US" b="1" dirty="0"/>
            </a:br>
            <a:r>
              <a:rPr lang="en-US" dirty="0"/>
              <a:t>…straight forward lifecycle and memory management.</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Developers can use stateless widgets for static content and stateful widgets for dynamic content, optimizing both performance and interactivity.</a:t>
            </a:r>
          </a:p>
        </p:txBody>
      </p:sp>
    </p:spTree>
    <p:extLst>
      <p:ext uri="{BB962C8B-B14F-4D97-AF65-F5344CB8AC3E}">
        <p14:creationId xmlns:p14="http://schemas.microsoft.com/office/powerpoint/2010/main" val="262074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1236-10E5-E7DA-FDD1-B73F0C674784}"/>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6350679C-0CEB-0872-6EE2-ED9F21DA28C0}"/>
              </a:ext>
            </a:extLst>
          </p:cNvPr>
          <p:cNvSpPr>
            <a:spLocks noGrp="1"/>
          </p:cNvSpPr>
          <p:nvPr>
            <p:ph idx="1"/>
          </p:nvPr>
        </p:nvSpPr>
        <p:spPr>
          <a:xfrm>
            <a:off x="1134616" y="1058400"/>
            <a:ext cx="8249227" cy="5228100"/>
          </a:xfrm>
        </p:spPr>
        <p:txBody>
          <a:bodyPr>
            <a:normAutofit fontScale="92500"/>
          </a:bodyPr>
          <a:lstStyle/>
          <a:p>
            <a:pPr marL="0" indent="0" algn="ctr">
              <a:buNone/>
            </a:pPr>
            <a:r>
              <a:rPr lang="en-US" sz="2600" b="1" dirty="0"/>
              <a:t>Reactive programming updates the (UI) anytime the underlying data (state) changes.</a:t>
            </a:r>
          </a:p>
          <a:p>
            <a:pPr marL="0" indent="0">
              <a:buNone/>
            </a:pPr>
            <a:r>
              <a:rPr lang="en-US" b="1" dirty="0"/>
              <a:t>Centralized State Control:</a:t>
            </a:r>
            <a:br>
              <a:rPr lang="en-US" dirty="0"/>
            </a:br>
            <a:r>
              <a:rPr lang="en-US" dirty="0"/>
              <a:t>State management allows you to centralize the control of the application's state, making it easier to manage and update the state consistently across the app.</a:t>
            </a:r>
          </a:p>
          <a:p>
            <a:pPr marL="0" indent="0">
              <a:buNone/>
            </a:pPr>
            <a:r>
              <a:rPr lang="en-US" b="1" dirty="0"/>
              <a:t>Improved Scalability</a:t>
            </a:r>
            <a:r>
              <a:rPr lang="en-US" dirty="0"/>
              <a:t>:</a:t>
            </a:r>
            <a:br>
              <a:rPr lang="en-US" dirty="0"/>
            </a:br>
            <a:r>
              <a:rPr lang="en-US" dirty="0"/>
              <a:t>As your application grows, state management helps maintain a clean and organized codebase by separating the UI from the business logic.</a:t>
            </a:r>
          </a:p>
          <a:p>
            <a:pPr marL="0" indent="0">
              <a:buNone/>
            </a:pPr>
            <a:r>
              <a:rPr lang="en-US" b="1" dirty="0"/>
              <a:t>Enhanced Debugging and Testing</a:t>
            </a:r>
            <a:r>
              <a:rPr lang="en-US" dirty="0"/>
              <a:t>:</a:t>
            </a:r>
            <a:br>
              <a:rPr lang="en-US" dirty="0"/>
            </a:br>
            <a:r>
              <a:rPr lang="en-US" dirty="0"/>
              <a:t>With state management, debugging and testing become more straightforward because the state transitions and changes are controlled and observable.</a:t>
            </a:r>
          </a:p>
          <a:p>
            <a:pPr marL="0" indent="0">
              <a:buNone/>
            </a:pPr>
            <a:r>
              <a:rPr lang="en-US" b="1" dirty="0"/>
              <a:t>React Native Equivalent:</a:t>
            </a:r>
            <a:br>
              <a:rPr lang="en-US" dirty="0"/>
            </a:br>
            <a:r>
              <a:rPr lang="en-US" dirty="0"/>
              <a:t>This would be Redux or </a:t>
            </a:r>
            <a:r>
              <a:rPr lang="en-US" dirty="0" err="1"/>
              <a:t>MobX</a:t>
            </a:r>
            <a:endParaRPr lang="en-US" dirty="0"/>
          </a:p>
        </p:txBody>
      </p:sp>
      <p:pic>
        <p:nvPicPr>
          <p:cNvPr id="7" name="Picture 6" descr="A screenshot of a phone&#10;&#10;Description automatically generated">
            <a:extLst>
              <a:ext uri="{FF2B5EF4-FFF2-40B4-BE49-F238E27FC236}">
                <a16:creationId xmlns:a16="http://schemas.microsoft.com/office/drawing/2014/main" id="{5AC0CE86-5259-41C4-0FB2-45F50E5B1E0A}"/>
              </a:ext>
            </a:extLst>
          </p:cNvPr>
          <p:cNvPicPr>
            <a:picLocks noChangeAspect="1"/>
          </p:cNvPicPr>
          <p:nvPr/>
        </p:nvPicPr>
        <p:blipFill>
          <a:blip r:embed="rId2"/>
          <a:stretch>
            <a:fillRect/>
          </a:stretch>
        </p:blipFill>
        <p:spPr>
          <a:xfrm>
            <a:off x="9594427" y="1058400"/>
            <a:ext cx="2475383" cy="5366479"/>
          </a:xfrm>
          <a:prstGeom prst="rect">
            <a:avLst/>
          </a:prstGeom>
          <a:ln>
            <a:solidFill>
              <a:srgbClr val="7030A0"/>
            </a:solidFill>
          </a:ln>
        </p:spPr>
      </p:pic>
    </p:spTree>
    <p:extLst>
      <p:ext uri="{BB962C8B-B14F-4D97-AF65-F5344CB8AC3E}">
        <p14:creationId xmlns:p14="http://schemas.microsoft.com/office/powerpoint/2010/main" val="528217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State Management </a:t>
            </a:r>
            <a:br>
              <a:rPr lang="en-US" sz="2700" dirty="0"/>
            </a:br>
            <a:r>
              <a:rPr lang="en-US" dirty="0" err="1"/>
              <a:t>Riverpod</a:t>
            </a:r>
            <a:r>
              <a:rPr lang="en-US" dirty="0"/>
              <a:t> Example</a:t>
            </a:r>
          </a:p>
        </p:txBody>
      </p:sp>
      <p:pic>
        <p:nvPicPr>
          <p:cNvPr id="7" name="Picture 6" descr="A qr code on a white background&#10;&#10;Description automatically generated">
            <a:extLst>
              <a:ext uri="{FF2B5EF4-FFF2-40B4-BE49-F238E27FC236}">
                <a16:creationId xmlns:a16="http://schemas.microsoft.com/office/drawing/2014/main" id="{02C4FC99-1587-A822-E6FF-FA18CD55C78E}"/>
              </a:ext>
            </a:extLst>
          </p:cNvPr>
          <p:cNvPicPr>
            <a:picLocks noChangeAspect="1"/>
          </p:cNvPicPr>
          <p:nvPr/>
        </p:nvPicPr>
        <p:blipFill>
          <a:blip r:embed="rId2"/>
          <a:stretch>
            <a:fillRect/>
          </a:stretch>
        </p:blipFill>
        <p:spPr>
          <a:xfrm>
            <a:off x="11130197" y="0"/>
            <a:ext cx="1061803" cy="1061803"/>
          </a:xfrm>
          <a:prstGeom prst="rect">
            <a:avLst/>
          </a:prstGeom>
          <a:ln>
            <a:solidFill>
              <a:srgbClr val="7030A0"/>
            </a:solidFill>
          </a:ln>
        </p:spPr>
      </p:pic>
      <p:pic>
        <p:nvPicPr>
          <p:cNvPr id="11" name="Picture 10" descr="A screenshot of a computer program&#10;&#10;Description automatically generated">
            <a:extLst>
              <a:ext uri="{FF2B5EF4-FFF2-40B4-BE49-F238E27FC236}">
                <a16:creationId xmlns:a16="http://schemas.microsoft.com/office/drawing/2014/main" id="{BCB0495E-BB7F-962A-B975-D9262E4D9895}"/>
              </a:ext>
            </a:extLst>
          </p:cNvPr>
          <p:cNvPicPr>
            <a:picLocks noChangeAspect="1"/>
          </p:cNvPicPr>
          <p:nvPr/>
        </p:nvPicPr>
        <p:blipFill>
          <a:blip r:embed="rId3"/>
          <a:stretch>
            <a:fillRect/>
          </a:stretch>
        </p:blipFill>
        <p:spPr>
          <a:xfrm>
            <a:off x="7079048" y="1291457"/>
            <a:ext cx="4990762" cy="5149099"/>
          </a:xfrm>
          <a:prstGeom prst="rect">
            <a:avLst/>
          </a:prstGeom>
        </p:spPr>
      </p:pic>
      <p:pic>
        <p:nvPicPr>
          <p:cNvPr id="15" name="Picture 14" descr="A screen shot of a phone&#10;&#10;Description automatically generated">
            <a:extLst>
              <a:ext uri="{FF2B5EF4-FFF2-40B4-BE49-F238E27FC236}">
                <a16:creationId xmlns:a16="http://schemas.microsoft.com/office/drawing/2014/main" id="{DC31BC49-C3DB-0B33-4D57-7F169DCF8B5B}"/>
              </a:ext>
            </a:extLst>
          </p:cNvPr>
          <p:cNvPicPr>
            <a:picLocks noChangeAspect="1"/>
          </p:cNvPicPr>
          <p:nvPr/>
        </p:nvPicPr>
        <p:blipFill>
          <a:blip r:embed="rId4"/>
          <a:stretch>
            <a:fillRect/>
          </a:stretch>
        </p:blipFill>
        <p:spPr>
          <a:xfrm>
            <a:off x="4044088" y="1288054"/>
            <a:ext cx="2558126" cy="5152502"/>
          </a:xfrm>
          <a:prstGeom prst="rect">
            <a:avLst/>
          </a:prstGeom>
        </p:spPr>
      </p:pic>
      <p:pic>
        <p:nvPicPr>
          <p:cNvPr id="17" name="Picture 16">
            <a:extLst>
              <a:ext uri="{FF2B5EF4-FFF2-40B4-BE49-F238E27FC236}">
                <a16:creationId xmlns:a16="http://schemas.microsoft.com/office/drawing/2014/main" id="{81BFB7F3-2015-B8B1-67B3-67EEE6146853}"/>
              </a:ext>
            </a:extLst>
          </p:cNvPr>
          <p:cNvPicPr>
            <a:picLocks noChangeAspect="1"/>
          </p:cNvPicPr>
          <p:nvPr/>
        </p:nvPicPr>
        <p:blipFill>
          <a:blip r:embed="rId5"/>
          <a:stretch>
            <a:fillRect/>
          </a:stretch>
        </p:blipFill>
        <p:spPr>
          <a:xfrm>
            <a:off x="407547" y="2424699"/>
            <a:ext cx="3456659" cy="2879212"/>
          </a:xfrm>
          <a:prstGeom prst="rect">
            <a:avLst/>
          </a:prstGeom>
          <a:ln>
            <a:solidFill>
              <a:srgbClr val="7030A0"/>
            </a:solidFill>
          </a:ln>
        </p:spPr>
      </p:pic>
    </p:spTree>
    <p:extLst>
      <p:ext uri="{BB962C8B-B14F-4D97-AF65-F5344CB8AC3E}">
        <p14:creationId xmlns:p14="http://schemas.microsoft.com/office/powerpoint/2010/main" val="1030645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9CF5-1911-ACC1-1F99-17ED9B951553}"/>
              </a:ext>
            </a:extLst>
          </p:cNvPr>
          <p:cNvSpPr>
            <a:spLocks noGrp="1"/>
          </p:cNvSpPr>
          <p:nvPr>
            <p:ph type="title"/>
          </p:nvPr>
        </p:nvSpPr>
        <p:spPr/>
        <p:txBody>
          <a:bodyPr/>
          <a:lstStyle/>
          <a:p>
            <a:r>
              <a:rPr lang="en-US" dirty="0"/>
              <a:t>Firebase</a:t>
            </a:r>
          </a:p>
        </p:txBody>
      </p:sp>
      <p:sp>
        <p:nvSpPr>
          <p:cNvPr id="3" name="Content Placeholder 2">
            <a:extLst>
              <a:ext uri="{FF2B5EF4-FFF2-40B4-BE49-F238E27FC236}">
                <a16:creationId xmlns:a16="http://schemas.microsoft.com/office/drawing/2014/main" id="{8903794B-6998-7FDB-CF08-24BB84D50636}"/>
              </a:ext>
            </a:extLst>
          </p:cNvPr>
          <p:cNvSpPr>
            <a:spLocks noGrp="1"/>
          </p:cNvSpPr>
          <p:nvPr>
            <p:ph idx="1"/>
          </p:nvPr>
        </p:nvSpPr>
        <p:spPr>
          <a:xfrm>
            <a:off x="1134618" y="1058400"/>
            <a:ext cx="10935189" cy="1396800"/>
          </a:xfrm>
        </p:spPr>
        <p:txBody>
          <a:bodyPr>
            <a:normAutofit/>
          </a:bodyPr>
          <a:lstStyle/>
          <a:p>
            <a:pPr marL="0" indent="0">
              <a:buNone/>
            </a:pPr>
            <a:r>
              <a:rPr lang="en-US" dirty="0"/>
              <a:t>Provides a set of </a:t>
            </a:r>
            <a:r>
              <a:rPr lang="en-US" b="1" u="sng" dirty="0"/>
              <a:t>Tools &amp; Services</a:t>
            </a:r>
            <a:r>
              <a:rPr lang="en-US" dirty="0"/>
              <a:t> that work together, simplifying the development process.</a:t>
            </a:r>
          </a:p>
          <a:p>
            <a:pPr marL="0" indent="0">
              <a:buNone/>
            </a:pPr>
            <a:r>
              <a:rPr lang="en-US" dirty="0"/>
              <a:t>Offers </a:t>
            </a:r>
            <a:r>
              <a:rPr lang="en-US" b="1" u="sng" dirty="0"/>
              <a:t>real-time data synchronization</a:t>
            </a:r>
            <a:r>
              <a:rPr lang="en-US" dirty="0"/>
              <a:t> and communication</a:t>
            </a:r>
          </a:p>
          <a:p>
            <a:pPr marL="0" indent="0">
              <a:buNone/>
            </a:pPr>
            <a:r>
              <a:rPr lang="en-US" dirty="0"/>
              <a:t>Supports </a:t>
            </a:r>
            <a:r>
              <a:rPr lang="en-US" b="1" u="sng" dirty="0"/>
              <a:t>apps of all sizes</a:t>
            </a:r>
            <a:r>
              <a:rPr lang="en-US" dirty="0"/>
              <a:t>, from small projects to large-scale applications (</a:t>
            </a:r>
            <a:r>
              <a:rPr lang="en-US" i="1" dirty="0"/>
              <a:t>Note: $$$ pricing like AWS</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098738DC-18AA-5D3E-DC67-C42235C3762F}"/>
              </a:ext>
            </a:extLst>
          </p:cNvPr>
          <p:cNvPicPr>
            <a:picLocks noChangeAspect="1"/>
          </p:cNvPicPr>
          <p:nvPr/>
        </p:nvPicPr>
        <p:blipFill>
          <a:blip r:embed="rId2"/>
          <a:stretch>
            <a:fillRect/>
          </a:stretch>
        </p:blipFill>
        <p:spPr>
          <a:xfrm>
            <a:off x="1134615" y="2455200"/>
            <a:ext cx="10722606" cy="3897136"/>
          </a:xfrm>
          <a:prstGeom prst="rect">
            <a:avLst/>
          </a:prstGeom>
          <a:ln>
            <a:solidFill>
              <a:srgbClr val="7030A0"/>
            </a:solidFill>
          </a:ln>
        </p:spPr>
      </p:pic>
      <p:pic>
        <p:nvPicPr>
          <p:cNvPr id="7" name="Picture 6" descr="A qr code on a white background&#10;&#10;Description automatically generated">
            <a:extLst>
              <a:ext uri="{FF2B5EF4-FFF2-40B4-BE49-F238E27FC236}">
                <a16:creationId xmlns:a16="http://schemas.microsoft.com/office/drawing/2014/main" id="{C8476091-EBD6-3432-1AC5-4810973D057C}"/>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Tree>
    <p:extLst>
      <p:ext uri="{BB962C8B-B14F-4D97-AF65-F5344CB8AC3E}">
        <p14:creationId xmlns:p14="http://schemas.microsoft.com/office/powerpoint/2010/main" val="806590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Firebase</a:t>
            </a:r>
            <a:br>
              <a:rPr lang="en-US" sz="2700" dirty="0"/>
            </a:br>
            <a:r>
              <a:rPr lang="en-US" dirty="0"/>
              <a:t>Four (4) Key Modules I use</a:t>
            </a:r>
          </a:p>
        </p:txBody>
      </p:sp>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1015663"/>
          </a:xfrm>
          <a:prstGeom prst="rect">
            <a:avLst/>
          </a:prstGeom>
          <a:noFill/>
        </p:spPr>
        <p:txBody>
          <a:bodyPr wrap="square" rtlCol="0">
            <a:spAutoFit/>
          </a:bodyPr>
          <a:lstStyle/>
          <a:p>
            <a:r>
              <a:rPr lang="en-US" b="1" dirty="0"/>
              <a:t>Authentication</a:t>
            </a:r>
            <a:br>
              <a:rPr lang="en-US" dirty="0"/>
            </a:br>
            <a:r>
              <a:rPr lang="en-US" sz="1400" dirty="0"/>
              <a:t>Firebase Authentication provides an easy way to handle user authentication. It supports various authentication methods such as email/password, Google, Facebook, and phone number authentication. This allows you to securely authenticate users without having to build your own backend authentication system.</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231106"/>
          </a:xfrm>
          <a:prstGeom prst="rect">
            <a:avLst/>
          </a:prstGeom>
          <a:noFill/>
        </p:spPr>
        <p:txBody>
          <a:bodyPr wrap="square" rtlCol="0">
            <a:spAutoFit/>
          </a:bodyPr>
          <a:lstStyle/>
          <a:p>
            <a:r>
              <a:rPr lang="en-US" b="1" dirty="0"/>
              <a:t>Realtime Database and </a:t>
            </a:r>
            <a:r>
              <a:rPr lang="en-US" b="1" dirty="0" err="1"/>
              <a:t>Firestore</a:t>
            </a:r>
            <a:br>
              <a:rPr lang="en-US" dirty="0"/>
            </a:br>
            <a:r>
              <a:rPr lang="en-US" sz="1400" dirty="0"/>
              <a:t>Firebase offers two cloud-hosted database solutions: Realtime Database and </a:t>
            </a:r>
            <a:r>
              <a:rPr lang="en-US" sz="1400" dirty="0" err="1"/>
              <a:t>Firestore</a:t>
            </a:r>
            <a:r>
              <a:rPr lang="en-US" sz="1400" dirty="0"/>
              <a:t>. Realtime Database is a NoSQL database that stores data in a </a:t>
            </a:r>
            <a:r>
              <a:rPr lang="en-US" sz="1400" b="1" dirty="0"/>
              <a:t>JSON</a:t>
            </a:r>
            <a:r>
              <a:rPr lang="en-US" sz="1400" dirty="0"/>
              <a:t> format and synchronizes data in real-time across all clients. </a:t>
            </a:r>
            <a:r>
              <a:rPr lang="en-US" sz="1400" dirty="0" err="1"/>
              <a:t>Firestore</a:t>
            </a:r>
            <a:r>
              <a:rPr lang="en-US" sz="1400" dirty="0"/>
              <a:t>, on the other hand, is a more flexible and scalable NoSQL database that supports complex querying and </a:t>
            </a:r>
            <a:r>
              <a:rPr lang="en-US" sz="1400" u="sng" dirty="0"/>
              <a:t>offline data</a:t>
            </a:r>
            <a:r>
              <a:rPr lang="en-US" sz="1400" dirty="0"/>
              <a:t> access..</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1015663"/>
          </a:xfrm>
          <a:prstGeom prst="rect">
            <a:avLst/>
          </a:prstGeom>
          <a:noFill/>
        </p:spPr>
        <p:txBody>
          <a:bodyPr wrap="square" rtlCol="0">
            <a:spAutoFit/>
          </a:bodyPr>
          <a:lstStyle/>
          <a:p>
            <a:r>
              <a:rPr lang="en-US" b="1" dirty="0"/>
              <a:t>Cloud Functions</a:t>
            </a:r>
            <a:br>
              <a:rPr lang="en-US" dirty="0"/>
            </a:br>
            <a:r>
              <a:rPr lang="en-US" sz="1400" dirty="0"/>
              <a:t>Firebase Cloud Functions (</a:t>
            </a:r>
            <a:r>
              <a:rPr lang="en-US" sz="1400" i="1" dirty="0"/>
              <a:t>AWS Lambda</a:t>
            </a:r>
            <a:r>
              <a:rPr lang="en-US" sz="1400" dirty="0"/>
              <a:t>) allow you to run backend code in response to events triggered by Firebase features and HTTPS requests. This serverless architecture helps you execute code without managing servers, enabling you to extend the functionality of your Flutter app with custom backend logic.</a:t>
            </a:r>
          </a:p>
        </p:txBody>
      </p:sp>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1015663"/>
          </a:xfrm>
          <a:prstGeom prst="rect">
            <a:avLst/>
          </a:prstGeom>
          <a:noFill/>
        </p:spPr>
        <p:txBody>
          <a:bodyPr wrap="square" rtlCol="0">
            <a:spAutoFit/>
          </a:bodyPr>
          <a:lstStyle/>
          <a:p>
            <a:r>
              <a:rPr lang="en-US" b="1" dirty="0"/>
              <a:t>Analytics and Performance Monitoring</a:t>
            </a:r>
            <a:br>
              <a:rPr lang="en-US" dirty="0"/>
            </a:br>
            <a:r>
              <a:rPr lang="en-US" sz="1400" dirty="0"/>
              <a:t>Firebase Analytics provides insights into user behavior and engagement, helping you understand how users interact with your app. Additionally, Firebase Performance Monitoring offers real-time performance data, allowing you to identify and fix performance issues. </a:t>
            </a:r>
          </a:p>
        </p:txBody>
      </p:sp>
      <p:pic>
        <p:nvPicPr>
          <p:cNvPr id="4" name="Graphic 3">
            <a:extLst>
              <a:ext uri="{FF2B5EF4-FFF2-40B4-BE49-F238E27FC236}">
                <a16:creationId xmlns:a16="http://schemas.microsoft.com/office/drawing/2014/main" id="{04837646-3A14-EE0A-1A1B-F738BFE67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5600" y="1389826"/>
            <a:ext cx="865600" cy="865600"/>
          </a:xfrm>
          <a:prstGeom prst="rect">
            <a:avLst/>
          </a:prstGeom>
        </p:spPr>
      </p:pic>
      <p:pic>
        <p:nvPicPr>
          <p:cNvPr id="6" name="Graphic 5">
            <a:extLst>
              <a:ext uri="{FF2B5EF4-FFF2-40B4-BE49-F238E27FC236}">
                <a16:creationId xmlns:a16="http://schemas.microsoft.com/office/drawing/2014/main" id="{C9B239AE-CB7B-B724-5136-EA5785E7AE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600" y="2690467"/>
            <a:ext cx="865600" cy="865600"/>
          </a:xfrm>
          <a:prstGeom prst="rect">
            <a:avLst/>
          </a:prstGeom>
        </p:spPr>
      </p:pic>
      <p:pic>
        <p:nvPicPr>
          <p:cNvPr id="11" name="Graphic 10">
            <a:extLst>
              <a:ext uri="{FF2B5EF4-FFF2-40B4-BE49-F238E27FC236}">
                <a16:creationId xmlns:a16="http://schemas.microsoft.com/office/drawing/2014/main" id="{C62FD9BA-3418-7ECA-7344-DCEBE3C76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5600" y="3986361"/>
            <a:ext cx="865600" cy="865600"/>
          </a:xfrm>
          <a:prstGeom prst="rect">
            <a:avLst/>
          </a:prstGeom>
        </p:spPr>
      </p:pic>
      <p:pic>
        <p:nvPicPr>
          <p:cNvPr id="15" name="Graphic 14">
            <a:extLst>
              <a:ext uri="{FF2B5EF4-FFF2-40B4-BE49-F238E27FC236}">
                <a16:creationId xmlns:a16="http://schemas.microsoft.com/office/drawing/2014/main" id="{664BC41E-0CDB-D5BC-4593-DBB68F93C8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5600" y="5282255"/>
            <a:ext cx="865600" cy="865600"/>
          </a:xfrm>
          <a:prstGeom prst="rect">
            <a:avLst/>
          </a:prstGeom>
        </p:spPr>
      </p:pic>
    </p:spTree>
    <p:extLst>
      <p:ext uri="{BB962C8B-B14F-4D97-AF65-F5344CB8AC3E}">
        <p14:creationId xmlns:p14="http://schemas.microsoft.com/office/powerpoint/2010/main" val="988095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AFE6-E933-F7E3-5D35-DFE0E996DCBD}"/>
              </a:ext>
            </a:extLst>
          </p:cNvPr>
          <p:cNvSpPr>
            <a:spLocks noGrp="1"/>
          </p:cNvSpPr>
          <p:nvPr>
            <p:ph type="title"/>
          </p:nvPr>
        </p:nvSpPr>
        <p:spPr/>
        <p:txBody>
          <a:bodyPr/>
          <a:lstStyle/>
          <a:p>
            <a:r>
              <a:rPr lang="en-US" dirty="0"/>
              <a:t>Unique Features of Flutter</a:t>
            </a:r>
          </a:p>
        </p:txBody>
      </p:sp>
      <p:sp>
        <p:nvSpPr>
          <p:cNvPr id="3" name="Content Placeholder 2">
            <a:extLst>
              <a:ext uri="{FF2B5EF4-FFF2-40B4-BE49-F238E27FC236}">
                <a16:creationId xmlns:a16="http://schemas.microsoft.com/office/drawing/2014/main" id="{780F251D-F8C7-3A7A-94DC-99CF7CF8E515}"/>
              </a:ext>
            </a:extLst>
          </p:cNvPr>
          <p:cNvSpPr>
            <a:spLocks noGrp="1"/>
          </p:cNvSpPr>
          <p:nvPr>
            <p:ph idx="1"/>
          </p:nvPr>
        </p:nvSpPr>
        <p:spPr>
          <a:xfrm>
            <a:off x="1134617" y="1004341"/>
            <a:ext cx="10935192" cy="959371"/>
          </a:xfrm>
        </p:spPr>
        <p:txBody>
          <a:bodyPr anchor="ctr">
            <a:noAutofit/>
          </a:bodyPr>
          <a:lstStyle/>
          <a:p>
            <a:pPr marL="0" indent="0" algn="ctr">
              <a:buNone/>
            </a:pPr>
            <a:r>
              <a:rPr lang="en-US" sz="2400" b="1" dirty="0"/>
              <a:t>Consistent UI across platforms due to custom rendering engine!</a:t>
            </a:r>
          </a:p>
          <a:p>
            <a:pPr marL="0" indent="0" algn="ctr">
              <a:buNone/>
            </a:pPr>
            <a:r>
              <a:rPr lang="en-US" sz="2400" b="1" dirty="0"/>
              <a:t>Demo Example!</a:t>
            </a:r>
          </a:p>
        </p:txBody>
      </p:sp>
      <p:pic>
        <p:nvPicPr>
          <p:cNvPr id="5" name="Picture 4" descr="A screenshot of a phone&#10;&#10;Description automatically generated">
            <a:extLst>
              <a:ext uri="{FF2B5EF4-FFF2-40B4-BE49-F238E27FC236}">
                <a16:creationId xmlns:a16="http://schemas.microsoft.com/office/drawing/2014/main" id="{102E3DF4-2994-9E21-0501-1BF3DBE34608}"/>
              </a:ext>
            </a:extLst>
          </p:cNvPr>
          <p:cNvPicPr>
            <a:picLocks noChangeAspect="1"/>
          </p:cNvPicPr>
          <p:nvPr/>
        </p:nvPicPr>
        <p:blipFill>
          <a:blip r:embed="rId2"/>
          <a:stretch>
            <a:fillRect/>
          </a:stretch>
        </p:blipFill>
        <p:spPr>
          <a:xfrm>
            <a:off x="3362572" y="2032761"/>
            <a:ext cx="4969460" cy="4279692"/>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5E3B972-39B9-E3CC-7FD8-C0D04A6AC2E4}"/>
              </a:ext>
            </a:extLst>
          </p:cNvPr>
          <p:cNvPicPr>
            <a:picLocks noChangeAspect="1"/>
          </p:cNvPicPr>
          <p:nvPr/>
        </p:nvPicPr>
        <p:blipFill>
          <a:blip r:embed="rId3"/>
          <a:stretch>
            <a:fillRect/>
          </a:stretch>
        </p:blipFill>
        <p:spPr>
          <a:xfrm>
            <a:off x="213364" y="2032762"/>
            <a:ext cx="3149207" cy="4279692"/>
          </a:xfrm>
          <a:prstGeom prst="rect">
            <a:avLst/>
          </a:prstGeom>
        </p:spPr>
      </p:pic>
      <p:sp>
        <p:nvSpPr>
          <p:cNvPr id="8" name="TextBox 7">
            <a:extLst>
              <a:ext uri="{FF2B5EF4-FFF2-40B4-BE49-F238E27FC236}">
                <a16:creationId xmlns:a16="http://schemas.microsoft.com/office/drawing/2014/main" id="{48676004-EDF0-95BC-9988-19E4A56296F0}"/>
              </a:ext>
            </a:extLst>
          </p:cNvPr>
          <p:cNvSpPr txBox="1"/>
          <p:nvPr/>
        </p:nvSpPr>
        <p:spPr>
          <a:xfrm>
            <a:off x="213363" y="6312451"/>
            <a:ext cx="7996479"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https://pub.dev/packages/flutter_expandable_table/example</a:t>
            </a:r>
            <a:r>
              <a:rPr lang="en-US" sz="800" dirty="0">
                <a:latin typeface="Roboto" panose="02000000000000000000" pitchFamily="2" charset="0"/>
                <a:ea typeface="Roboto" panose="02000000000000000000" pitchFamily="2" charset="0"/>
                <a:cs typeface="Roboto" panose="02000000000000000000" pitchFamily="2" charset="0"/>
              </a:rPr>
              <a:t> </a:t>
            </a:r>
          </a:p>
        </p:txBody>
      </p:sp>
      <p:pic>
        <p:nvPicPr>
          <p:cNvPr id="10" name="Picture 9" descr="A screenshot of a cell chart&#10;&#10;Description automatically generated">
            <a:extLst>
              <a:ext uri="{FF2B5EF4-FFF2-40B4-BE49-F238E27FC236}">
                <a16:creationId xmlns:a16="http://schemas.microsoft.com/office/drawing/2014/main" id="{E697A8E1-D080-C71B-A2D4-DDF0E4530FE9}"/>
              </a:ext>
            </a:extLst>
          </p:cNvPr>
          <p:cNvPicPr>
            <a:picLocks noChangeAspect="1"/>
          </p:cNvPicPr>
          <p:nvPr/>
        </p:nvPicPr>
        <p:blipFill>
          <a:blip r:embed="rId5"/>
          <a:stretch>
            <a:fillRect/>
          </a:stretch>
        </p:blipFill>
        <p:spPr>
          <a:xfrm>
            <a:off x="8453528" y="2109544"/>
            <a:ext cx="2698791" cy="4202907"/>
          </a:xfrm>
          <a:prstGeom prst="rect">
            <a:avLst/>
          </a:prstGeom>
        </p:spPr>
      </p:pic>
    </p:spTree>
    <p:extLst>
      <p:ext uri="{BB962C8B-B14F-4D97-AF65-F5344CB8AC3E}">
        <p14:creationId xmlns:p14="http://schemas.microsoft.com/office/powerpoint/2010/main" val="1772782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note&#10;&#10;Description automatically generated">
            <a:extLst>
              <a:ext uri="{FF2B5EF4-FFF2-40B4-BE49-F238E27FC236}">
                <a16:creationId xmlns:a16="http://schemas.microsoft.com/office/drawing/2014/main" id="{85C39617-653C-1175-B521-6179A8FB7A43}"/>
              </a:ext>
            </a:extLst>
          </p:cNvPr>
          <p:cNvPicPr>
            <a:picLocks noChangeAspect="1"/>
          </p:cNvPicPr>
          <p:nvPr/>
        </p:nvPicPr>
        <p:blipFill>
          <a:blip r:embed="rId3"/>
          <a:stretch>
            <a:fillRect/>
          </a:stretch>
        </p:blipFill>
        <p:spPr>
          <a:xfrm>
            <a:off x="5232987" y="2089785"/>
            <a:ext cx="2738451" cy="26784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9491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731390-4917-6D37-B43D-EDA11C8E9C39}"/>
              </a:ext>
            </a:extLst>
          </p:cNvPr>
          <p:cNvSpPr>
            <a:spLocks noGrp="1"/>
          </p:cNvSpPr>
          <p:nvPr>
            <p:ph idx="1"/>
          </p:nvPr>
        </p:nvSpPr>
        <p:spPr>
          <a:xfrm>
            <a:off x="1134618" y="30154"/>
            <a:ext cx="3100103" cy="5224045"/>
          </a:xfrm>
        </p:spPr>
        <p:txBody>
          <a:bodyPr anchor="ctr">
            <a:normAutofit fontScale="92500" lnSpcReduction="10000"/>
          </a:bodyPr>
          <a:lstStyle/>
          <a:p>
            <a:pPr marL="0" indent="0" algn="ctr">
              <a:buNone/>
            </a:pPr>
            <a:r>
              <a:rPr lang="en-US" sz="2600" b="1" dirty="0">
                <a:latin typeface="Roboto" panose="02000000000000000000" pitchFamily="2" charset="0"/>
                <a:ea typeface="Roboto" panose="02000000000000000000" pitchFamily="2" charset="0"/>
                <a:cs typeface="Roboto" panose="02000000000000000000" pitchFamily="2" charset="0"/>
              </a:rPr>
              <a:t>About Me</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Living in Franklin, TN</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since 98</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Grew up in Switzerland</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Zurich Area</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Machinist by Trade</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CNC Programmer</a:t>
            </a:r>
            <a:br>
              <a:rPr lang="en-US" dirty="0">
                <a:latin typeface="Roboto" panose="02000000000000000000" pitchFamily="2" charset="0"/>
                <a:ea typeface="Roboto" panose="02000000000000000000" pitchFamily="2" charset="0"/>
                <a:cs typeface="Roboto" panose="02000000000000000000" pitchFamily="2" charset="0"/>
              </a:rPr>
            </a:br>
            <a:r>
              <a:rPr lang="en-US" sz="1800"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PLC – Ladder Logic</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Embedded C – ARM &amp; AVR</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App &amp; Web Development</a:t>
            </a: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descr="A screenshot of a mobile phone&#10;&#10;Description automatically generated">
            <a:extLst>
              <a:ext uri="{FF2B5EF4-FFF2-40B4-BE49-F238E27FC236}">
                <a16:creationId xmlns:a16="http://schemas.microsoft.com/office/drawing/2014/main" id="{8001D9DD-9248-AA6E-854F-5A6369B79F42}"/>
              </a:ext>
            </a:extLst>
          </p:cNvPr>
          <p:cNvPicPr>
            <a:picLocks noChangeAspect="1"/>
          </p:cNvPicPr>
          <p:nvPr/>
        </p:nvPicPr>
        <p:blipFill>
          <a:blip r:embed="rId3"/>
          <a:stretch>
            <a:fillRect/>
          </a:stretch>
        </p:blipFill>
        <p:spPr>
          <a:xfrm>
            <a:off x="4419600" y="4449862"/>
            <a:ext cx="7772400" cy="2377984"/>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DDC2DCBD-7860-CE59-E360-AC5AA77CD1AD}"/>
              </a:ext>
            </a:extLst>
          </p:cNvPr>
          <p:cNvPicPr>
            <a:picLocks noChangeAspect="1"/>
          </p:cNvPicPr>
          <p:nvPr/>
        </p:nvPicPr>
        <p:blipFill>
          <a:blip r:embed="rId4"/>
          <a:stretch>
            <a:fillRect/>
          </a:stretch>
        </p:blipFill>
        <p:spPr>
          <a:xfrm>
            <a:off x="4419600" y="30154"/>
            <a:ext cx="7772400" cy="2079292"/>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5C77422-BA74-2374-D30F-257C88EC9011}"/>
              </a:ext>
            </a:extLst>
          </p:cNvPr>
          <p:cNvPicPr>
            <a:picLocks noChangeAspect="1"/>
          </p:cNvPicPr>
          <p:nvPr/>
        </p:nvPicPr>
        <p:blipFill>
          <a:blip r:embed="rId5"/>
          <a:stretch>
            <a:fillRect/>
          </a:stretch>
        </p:blipFill>
        <p:spPr>
          <a:xfrm>
            <a:off x="4419600" y="2244054"/>
            <a:ext cx="7772400" cy="2071201"/>
          </a:xfrm>
          <a:prstGeom prst="rect">
            <a:avLst/>
          </a:prstGeom>
        </p:spPr>
      </p:pic>
      <p:pic>
        <p:nvPicPr>
          <p:cNvPr id="17" name="Picture 16" descr="A qr code on a white background&#10;&#10;Description automatically generated">
            <a:extLst>
              <a:ext uri="{FF2B5EF4-FFF2-40B4-BE49-F238E27FC236}">
                <a16:creationId xmlns:a16="http://schemas.microsoft.com/office/drawing/2014/main" id="{A147A9FC-B7F6-87C7-2D32-FEC99B6F9C42}"/>
              </a:ext>
            </a:extLst>
          </p:cNvPr>
          <p:cNvPicPr>
            <a:picLocks noChangeAspect="1"/>
          </p:cNvPicPr>
          <p:nvPr/>
        </p:nvPicPr>
        <p:blipFill>
          <a:blip r:embed="rId6"/>
          <a:stretch>
            <a:fillRect/>
          </a:stretch>
        </p:blipFill>
        <p:spPr>
          <a:xfrm>
            <a:off x="2113242" y="5254199"/>
            <a:ext cx="1142854" cy="1142854"/>
          </a:xfrm>
          <a:prstGeom prst="rect">
            <a:avLst/>
          </a:prstGeom>
          <a:ln>
            <a:solidFill>
              <a:srgbClr val="7030A0"/>
            </a:solidFill>
          </a:ln>
        </p:spPr>
      </p:pic>
    </p:spTree>
    <p:extLst>
      <p:ext uri="{BB962C8B-B14F-4D97-AF65-F5344CB8AC3E}">
        <p14:creationId xmlns:p14="http://schemas.microsoft.com/office/powerpoint/2010/main" val="45536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D1A3-12DA-659E-743B-B21B4AC4F7E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Introduction &amp; Agenda</a:t>
            </a:r>
          </a:p>
        </p:txBody>
      </p:sp>
      <p:sp>
        <p:nvSpPr>
          <p:cNvPr id="3" name="Content Placeholder 2">
            <a:extLst>
              <a:ext uri="{FF2B5EF4-FFF2-40B4-BE49-F238E27FC236}">
                <a16:creationId xmlns:a16="http://schemas.microsoft.com/office/drawing/2014/main" id="{8B8D9189-CF70-C09C-F7BF-A766BD540E07}"/>
              </a:ext>
            </a:extLst>
          </p:cNvPr>
          <p:cNvSpPr>
            <a:spLocks noGrp="1"/>
          </p:cNvSpPr>
          <p:nvPr>
            <p:ph idx="1"/>
          </p:nvPr>
        </p:nvSpPr>
        <p:spPr>
          <a:xfrm>
            <a:off x="1134617" y="935831"/>
            <a:ext cx="9690711" cy="5350669"/>
          </a:xfrm>
        </p:spPr>
        <p:txBody>
          <a:bodyPr>
            <a:normAutofit/>
          </a:bodyPr>
          <a:lstStyle/>
          <a:p>
            <a:pPr marL="0" indent="0">
              <a:buNone/>
            </a:pPr>
            <a:r>
              <a:rPr lang="en-US" b="1" dirty="0">
                <a:latin typeface="Roboto" panose="02000000000000000000" pitchFamily="2" charset="0"/>
                <a:ea typeface="Roboto" panose="02000000000000000000" pitchFamily="2" charset="0"/>
                <a:cs typeface="Roboto" panose="02000000000000000000" pitchFamily="2" charset="0"/>
              </a:rPr>
              <a:t>Introduction – Why I like Flutter… </a:t>
            </a:r>
          </a:p>
          <a:p>
            <a:r>
              <a:rPr lang="en-US" dirty="0">
                <a:latin typeface="Roboto" panose="02000000000000000000" pitchFamily="2" charset="0"/>
                <a:ea typeface="Roboto" panose="02000000000000000000" pitchFamily="2" charset="0"/>
                <a:cs typeface="Roboto" panose="02000000000000000000" pitchFamily="2" charset="0"/>
              </a:rPr>
              <a:t>A </a:t>
            </a:r>
            <a:r>
              <a:rPr lang="en-US" b="1" u="sng" dirty="0">
                <a:latin typeface="Roboto" panose="02000000000000000000" pitchFamily="2" charset="0"/>
                <a:ea typeface="Roboto" panose="02000000000000000000" pitchFamily="2" charset="0"/>
                <a:cs typeface="Roboto" panose="02000000000000000000" pitchFamily="2" charset="0"/>
              </a:rPr>
              <a:t>cross-platform</a:t>
            </a:r>
            <a:r>
              <a:rPr lang="en-US" dirty="0">
                <a:latin typeface="Roboto" panose="02000000000000000000" pitchFamily="2" charset="0"/>
                <a:ea typeface="Roboto" panose="02000000000000000000" pitchFamily="2" charset="0"/>
                <a:cs typeface="Roboto" panose="02000000000000000000" pitchFamily="2" charset="0"/>
              </a:rPr>
              <a:t> UI development Platform | Framework | SDK – </a:t>
            </a:r>
            <a:r>
              <a:rPr lang="en-US" b="1" u="sng" dirty="0">
                <a:latin typeface="Roboto" panose="02000000000000000000" pitchFamily="2" charset="0"/>
                <a:ea typeface="Roboto" panose="02000000000000000000" pitchFamily="2" charset="0"/>
                <a:cs typeface="Roboto" panose="02000000000000000000" pitchFamily="2" charset="0"/>
              </a:rPr>
              <a:t>Code once!</a:t>
            </a:r>
          </a:p>
          <a:p>
            <a:r>
              <a:rPr lang="en-US" dirty="0">
                <a:latin typeface="Roboto" panose="02000000000000000000" pitchFamily="2" charset="0"/>
                <a:ea typeface="Roboto" panose="02000000000000000000" pitchFamily="2" charset="0"/>
                <a:cs typeface="Roboto" panose="02000000000000000000" pitchFamily="2" charset="0"/>
              </a:rPr>
              <a:t>Language </a:t>
            </a:r>
            <a:r>
              <a:rPr lang="en-US" b="1" dirty="0">
                <a:latin typeface="Roboto" panose="02000000000000000000" pitchFamily="2" charset="0"/>
                <a:ea typeface="Roboto" panose="02000000000000000000" pitchFamily="2" charset="0"/>
                <a:cs typeface="Roboto" panose="02000000000000000000" pitchFamily="2" charset="0"/>
              </a:rPr>
              <a:t>Dart</a:t>
            </a:r>
            <a:r>
              <a:rPr lang="en-US" dirty="0">
                <a:latin typeface="Roboto" panose="02000000000000000000" pitchFamily="2" charset="0"/>
                <a:ea typeface="Roboto" panose="02000000000000000000" pitchFamily="2" charset="0"/>
                <a:cs typeface="Roboto" panose="02000000000000000000" pitchFamily="2" charset="0"/>
              </a:rPr>
              <a:t> that is easy to use and </a:t>
            </a:r>
            <a:r>
              <a:rPr lang="en-US" b="1" u="sng" dirty="0">
                <a:latin typeface="Roboto" panose="02000000000000000000" pitchFamily="2" charset="0"/>
                <a:ea typeface="Roboto" panose="02000000000000000000" pitchFamily="2" charset="0"/>
                <a:cs typeface="Roboto" panose="02000000000000000000" pitchFamily="2" charset="0"/>
              </a:rPr>
              <a:t>Declarative</a:t>
            </a:r>
            <a:r>
              <a:rPr lang="en-US" dirty="0">
                <a:latin typeface="Roboto" panose="02000000000000000000" pitchFamily="2" charset="0"/>
                <a:ea typeface="Roboto" panose="02000000000000000000" pitchFamily="2" charset="0"/>
                <a:cs typeface="Roboto" panose="02000000000000000000" pitchFamily="2" charset="0"/>
              </a:rPr>
              <a:t> in nature, but still strongly typed</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Easy to use Tool-Chain and TDD </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sz="1600" i="1" dirty="0">
                <a:latin typeface="Roboto" panose="02000000000000000000" pitchFamily="2" charset="0"/>
                <a:ea typeface="Roboto" panose="02000000000000000000" pitchFamily="2" charset="0"/>
                <a:cs typeface="Roboto" panose="02000000000000000000" pitchFamily="2" charset="0"/>
              </a:rPr>
              <a:t>and Finally </a:t>
            </a:r>
            <a:r>
              <a:rPr lang="en-US" b="1" u="sng" dirty="0">
                <a:latin typeface="Roboto" panose="02000000000000000000" pitchFamily="2" charset="0"/>
                <a:ea typeface="Roboto" panose="02000000000000000000" pitchFamily="2" charset="0"/>
                <a:cs typeface="Roboto" panose="02000000000000000000" pitchFamily="2" charset="0"/>
              </a:rPr>
              <a:t>Open-Source</a:t>
            </a:r>
            <a:r>
              <a:rPr lang="en-US" dirty="0">
                <a:latin typeface="Roboto" panose="02000000000000000000" pitchFamily="2" charset="0"/>
                <a:ea typeface="Roboto" panose="02000000000000000000" pitchFamily="2" charset="0"/>
                <a:cs typeface="Roboto" panose="02000000000000000000" pitchFamily="2" charset="0"/>
              </a:rPr>
              <a:t> with a large community supporting module development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Agenda ~ 40min</a:t>
            </a:r>
          </a:p>
          <a:p>
            <a:r>
              <a:rPr lang="en-US" dirty="0">
                <a:latin typeface="Roboto" panose="02000000000000000000" pitchFamily="2" charset="0"/>
                <a:ea typeface="Roboto" panose="02000000000000000000" pitchFamily="2" charset="0"/>
                <a:cs typeface="Roboto" panose="02000000000000000000" pitchFamily="2" charset="0"/>
              </a:rPr>
              <a:t>What is Flutter, the Architecture, and the SDK Setup</a:t>
            </a:r>
          </a:p>
          <a:p>
            <a:r>
              <a:rPr lang="en-US" dirty="0">
                <a:latin typeface="Roboto" panose="02000000000000000000" pitchFamily="2" charset="0"/>
                <a:ea typeface="Roboto" panose="02000000000000000000" pitchFamily="2" charset="0"/>
                <a:cs typeface="Roboto" panose="02000000000000000000" pitchFamily="2" charset="0"/>
              </a:rPr>
              <a:t>Building an App, Widgets (</a:t>
            </a:r>
            <a:r>
              <a:rPr lang="en-US" sz="1400" i="1" dirty="0">
                <a:latin typeface="Roboto" panose="02000000000000000000" pitchFamily="2" charset="0"/>
                <a:ea typeface="Roboto" panose="02000000000000000000" pitchFamily="2" charset="0"/>
                <a:cs typeface="Roboto" panose="02000000000000000000" pitchFamily="2" charset="0"/>
              </a:rPr>
              <a:t>both Stateless and Stateful</a:t>
            </a:r>
            <a:r>
              <a:rPr lang="en-US" dirty="0">
                <a:latin typeface="Roboto" panose="02000000000000000000" pitchFamily="2" charset="0"/>
                <a:ea typeface="Roboto" panose="02000000000000000000" pitchFamily="2" charset="0"/>
                <a:cs typeface="Roboto" panose="02000000000000000000" pitchFamily="2" charset="0"/>
              </a:rPr>
              <a:t>), and the use of State Mgmt.</a:t>
            </a:r>
          </a:p>
          <a:p>
            <a:r>
              <a:rPr lang="en-US" dirty="0">
                <a:latin typeface="Roboto" panose="02000000000000000000" pitchFamily="2" charset="0"/>
                <a:ea typeface="Roboto" panose="02000000000000000000" pitchFamily="2" charset="0"/>
                <a:cs typeface="Roboto" panose="02000000000000000000" pitchFamily="2" charset="0"/>
              </a:rPr>
              <a:t>Firebase and how Google backend support enabled quick development</a:t>
            </a:r>
          </a:p>
          <a:p>
            <a:r>
              <a:rPr lang="en-US" sz="1400" i="1" dirty="0">
                <a:latin typeface="Roboto" panose="02000000000000000000" pitchFamily="2" charset="0"/>
                <a:ea typeface="Roboto" panose="02000000000000000000" pitchFamily="2" charset="0"/>
                <a:cs typeface="Roboto" panose="02000000000000000000" pitchFamily="2" charset="0"/>
              </a:rPr>
              <a:t>and finally, </a:t>
            </a:r>
            <a:r>
              <a:rPr lang="en-US" dirty="0">
                <a:latin typeface="Roboto" panose="02000000000000000000" pitchFamily="2" charset="0"/>
                <a:ea typeface="Roboto" panose="02000000000000000000" pitchFamily="2" charset="0"/>
                <a:cs typeface="Roboto" panose="02000000000000000000" pitchFamily="2" charset="0"/>
              </a:rPr>
              <a:t>Review of Unique Features, Demo, and Conclusions</a:t>
            </a:r>
          </a:p>
          <a:p>
            <a:pPr lvl="1"/>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screenshot of a phone&#10;&#10;Description automatically generated">
            <a:extLst>
              <a:ext uri="{FF2B5EF4-FFF2-40B4-BE49-F238E27FC236}">
                <a16:creationId xmlns:a16="http://schemas.microsoft.com/office/drawing/2014/main" id="{A60D37C7-C607-0902-806B-9684A03DAC2D}"/>
              </a:ext>
            </a:extLst>
          </p:cNvPr>
          <p:cNvPicPr>
            <a:picLocks noChangeAspect="1"/>
          </p:cNvPicPr>
          <p:nvPr/>
        </p:nvPicPr>
        <p:blipFill>
          <a:blip r:embed="rId2"/>
          <a:stretch>
            <a:fillRect/>
          </a:stretch>
        </p:blipFill>
        <p:spPr>
          <a:xfrm>
            <a:off x="10889919" y="50400"/>
            <a:ext cx="1244481" cy="133448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2C72177-3AEE-DA31-7A0C-8A244486E8F2}"/>
              </a:ext>
            </a:extLst>
          </p:cNvPr>
          <p:cNvPicPr>
            <a:picLocks noChangeAspect="1"/>
          </p:cNvPicPr>
          <p:nvPr/>
        </p:nvPicPr>
        <p:blipFill>
          <a:blip r:embed="rId3"/>
          <a:stretch>
            <a:fillRect/>
          </a:stretch>
        </p:blipFill>
        <p:spPr>
          <a:xfrm>
            <a:off x="10889919" y="1410493"/>
            <a:ext cx="1254557" cy="133448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7485FEC2-C61C-C843-6055-A2C781339D91}"/>
              </a:ext>
            </a:extLst>
          </p:cNvPr>
          <p:cNvPicPr>
            <a:picLocks noChangeAspect="1"/>
          </p:cNvPicPr>
          <p:nvPr/>
        </p:nvPicPr>
        <p:blipFill>
          <a:blip r:embed="rId4"/>
          <a:stretch>
            <a:fillRect/>
          </a:stretch>
        </p:blipFill>
        <p:spPr>
          <a:xfrm>
            <a:off x="10893396" y="4126812"/>
            <a:ext cx="1251080" cy="1334486"/>
          </a:xfrm>
          <a:prstGeom prst="rect">
            <a:avLst/>
          </a:prstGeom>
        </p:spPr>
      </p:pic>
      <p:pic>
        <p:nvPicPr>
          <p:cNvPr id="13" name="Picture 12" descr="A white cell phone with a white screen&#10;&#10;Description automatically generated">
            <a:extLst>
              <a:ext uri="{FF2B5EF4-FFF2-40B4-BE49-F238E27FC236}">
                <a16:creationId xmlns:a16="http://schemas.microsoft.com/office/drawing/2014/main" id="{F8880C8B-DC82-4235-7709-8BDDEFED5B80}"/>
              </a:ext>
            </a:extLst>
          </p:cNvPr>
          <p:cNvPicPr>
            <a:picLocks noChangeAspect="1"/>
          </p:cNvPicPr>
          <p:nvPr/>
        </p:nvPicPr>
        <p:blipFill>
          <a:blip r:embed="rId5"/>
          <a:stretch>
            <a:fillRect/>
          </a:stretch>
        </p:blipFill>
        <p:spPr>
          <a:xfrm>
            <a:off x="10884879" y="2770587"/>
            <a:ext cx="1254557" cy="1343422"/>
          </a:xfrm>
          <a:prstGeom prst="rect">
            <a:avLst/>
          </a:prstGeom>
        </p:spPr>
      </p:pic>
      <p:pic>
        <p:nvPicPr>
          <p:cNvPr id="15" name="Picture 14" descr="A cellphone with a screen showing a workout program&#10;&#10;Description automatically generated with medium confidence">
            <a:extLst>
              <a:ext uri="{FF2B5EF4-FFF2-40B4-BE49-F238E27FC236}">
                <a16:creationId xmlns:a16="http://schemas.microsoft.com/office/drawing/2014/main" id="{443942F0-119D-F161-0FD3-DC10AE1351DE}"/>
              </a:ext>
            </a:extLst>
          </p:cNvPr>
          <p:cNvPicPr>
            <a:picLocks noChangeAspect="1"/>
          </p:cNvPicPr>
          <p:nvPr/>
        </p:nvPicPr>
        <p:blipFill>
          <a:blip r:embed="rId6"/>
          <a:stretch>
            <a:fillRect/>
          </a:stretch>
        </p:blipFill>
        <p:spPr>
          <a:xfrm>
            <a:off x="10889918" y="5474102"/>
            <a:ext cx="1244481" cy="1334485"/>
          </a:xfrm>
          <a:prstGeom prst="rect">
            <a:avLst/>
          </a:prstGeom>
        </p:spPr>
      </p:pic>
    </p:spTree>
    <p:extLst>
      <p:ext uri="{BB962C8B-B14F-4D97-AF65-F5344CB8AC3E}">
        <p14:creationId xmlns:p14="http://schemas.microsoft.com/office/powerpoint/2010/main" val="421991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What is Flutter?</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8" y="1058400"/>
            <a:ext cx="5582982" cy="5349600"/>
          </a:xfrm>
        </p:spPr>
        <p:txBody>
          <a:bodyPr anchor="ctr">
            <a:normAutofit fontScale="47500" lnSpcReduction="20000"/>
          </a:bodyPr>
          <a:lstStyle/>
          <a:p>
            <a:pPr marL="0" indent="0">
              <a:buNone/>
            </a:pPr>
            <a:r>
              <a:rPr lang="en-US" sz="3600" dirty="0">
                <a:latin typeface="Roboto" panose="02000000000000000000" pitchFamily="2" charset="0"/>
                <a:ea typeface="Roboto" panose="02000000000000000000" pitchFamily="2" charset="0"/>
                <a:cs typeface="Roboto" panose="02000000000000000000" pitchFamily="2" charset="0"/>
              </a:rPr>
              <a:t>An open-source UI software development kit (SDK) created by Google – Released end of 2018.</a:t>
            </a:r>
          </a:p>
          <a:p>
            <a:pPr marL="0" indent="0">
              <a:buNone/>
            </a:pPr>
            <a:endParaRPr lang="en-US" sz="3600"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3600" dirty="0">
                <a:latin typeface="Roboto" panose="02000000000000000000" pitchFamily="2" charset="0"/>
                <a:ea typeface="Roboto" panose="02000000000000000000" pitchFamily="2" charset="0"/>
                <a:cs typeface="Roboto" panose="02000000000000000000" pitchFamily="2" charset="0"/>
              </a:rPr>
              <a:t>Cross-platform app development allows developers to use one programming language and one codebase to build an application for multiple platforms.</a:t>
            </a:r>
          </a:p>
          <a:p>
            <a:pPr marL="0" indent="0">
              <a:buNone/>
            </a:pPr>
            <a:endParaRPr lang="en-US" sz="3600" dirty="0">
              <a:latin typeface="Roboto" panose="02000000000000000000" pitchFamily="2" charset="0"/>
              <a:ea typeface="Roboto" panose="02000000000000000000" pitchFamily="2" charset="0"/>
              <a:cs typeface="Roboto" panose="02000000000000000000" pitchFamily="2" charset="0"/>
            </a:endParaRPr>
          </a:p>
          <a:p>
            <a:pPr marL="0" indent="0">
              <a:buFont typeface="Neue Haas Grotesk Text Pro" panose="020B0504020202020204" pitchFamily="34" charset="0"/>
              <a:buNone/>
            </a:pPr>
            <a:r>
              <a:rPr lang="en-US" sz="3600" dirty="0"/>
              <a:t>Develop </a:t>
            </a:r>
            <a:r>
              <a:rPr lang="en-US" sz="3600" b="1" u="sng" dirty="0"/>
              <a:t>Native Compiled</a:t>
            </a:r>
            <a:r>
              <a:rPr lang="en-US" sz="3600" dirty="0"/>
              <a:t> Applications</a:t>
            </a:r>
          </a:p>
          <a:p>
            <a:r>
              <a:rPr lang="en-US" sz="3600" dirty="0"/>
              <a:t>Mobile (iOS, Android)</a:t>
            </a:r>
          </a:p>
          <a:p>
            <a:r>
              <a:rPr lang="en-US" sz="3600" dirty="0"/>
              <a:t>Web</a:t>
            </a:r>
          </a:p>
          <a:p>
            <a:r>
              <a:rPr lang="en-US" sz="3600" dirty="0"/>
              <a:t>Desktop (Windows, macOS, Linux)</a:t>
            </a:r>
          </a:p>
          <a:p>
            <a:pPr marL="0" indent="0" algn="ctr">
              <a:buFont typeface="Neue Haas Grotesk Text Pro" panose="020B0504020202020204" pitchFamily="34" charset="0"/>
              <a:buNone/>
            </a:pPr>
            <a:r>
              <a:rPr lang="en-US" sz="4400" b="1" dirty="0"/>
              <a:t>From a </a:t>
            </a:r>
            <a:r>
              <a:rPr lang="en-US" sz="4400" b="1" u="sng" dirty="0"/>
              <a:t>Single</a:t>
            </a:r>
            <a:r>
              <a:rPr lang="en-US" sz="4400" b="1" dirty="0"/>
              <a:t> codebase!</a:t>
            </a:r>
          </a:p>
        </p:txBody>
      </p:sp>
      <p:pic>
        <p:nvPicPr>
          <p:cNvPr id="7" name="Picture 6" descr="A qr code on a white background&#10;&#10;Description automatically generated">
            <a:extLst>
              <a:ext uri="{FF2B5EF4-FFF2-40B4-BE49-F238E27FC236}">
                <a16:creationId xmlns:a16="http://schemas.microsoft.com/office/drawing/2014/main" id="{49B0A389-EB07-042B-C90C-57A82F3F0CC7}"/>
              </a:ext>
            </a:extLst>
          </p:cNvPr>
          <p:cNvPicPr>
            <a:picLocks noChangeAspect="1"/>
          </p:cNvPicPr>
          <p:nvPr/>
        </p:nvPicPr>
        <p:blipFill>
          <a:blip r:embed="rId2"/>
          <a:stretch>
            <a:fillRect/>
          </a:stretch>
        </p:blipFill>
        <p:spPr>
          <a:xfrm>
            <a:off x="11133600" y="0"/>
            <a:ext cx="1058400" cy="1058400"/>
          </a:xfrm>
          <a:prstGeom prst="rect">
            <a:avLst/>
          </a:prstGeom>
          <a:ln>
            <a:solidFill>
              <a:srgbClr val="7030A0"/>
            </a:solidFill>
          </a:ln>
        </p:spPr>
      </p:pic>
      <p:pic>
        <p:nvPicPr>
          <p:cNvPr id="10" name="Picture 9" descr="A circular blue and black screen with icons&#10;&#10;Description automatically generated with medium confidence">
            <a:extLst>
              <a:ext uri="{FF2B5EF4-FFF2-40B4-BE49-F238E27FC236}">
                <a16:creationId xmlns:a16="http://schemas.microsoft.com/office/drawing/2014/main" id="{616EF410-78B0-03FB-B850-8E7D6287C609}"/>
              </a:ext>
            </a:extLst>
          </p:cNvPr>
          <p:cNvPicPr>
            <a:picLocks noChangeAspect="1"/>
          </p:cNvPicPr>
          <p:nvPr/>
        </p:nvPicPr>
        <p:blipFill>
          <a:blip r:embed="rId3"/>
          <a:stretch>
            <a:fillRect/>
          </a:stretch>
        </p:blipFill>
        <p:spPr>
          <a:xfrm>
            <a:off x="6842401" y="909858"/>
            <a:ext cx="5349599" cy="5349599"/>
          </a:xfrm>
          <a:prstGeom prst="rect">
            <a:avLst/>
          </a:prstGeom>
        </p:spPr>
      </p:pic>
      <p:sp>
        <p:nvSpPr>
          <p:cNvPr id="11" name="TextBox 10">
            <a:extLst>
              <a:ext uri="{FF2B5EF4-FFF2-40B4-BE49-F238E27FC236}">
                <a16:creationId xmlns:a16="http://schemas.microsoft.com/office/drawing/2014/main" id="{D82E12E9-46F7-7FB2-E856-26320260CDB0}"/>
              </a:ext>
            </a:extLst>
          </p:cNvPr>
          <p:cNvSpPr txBox="1"/>
          <p:nvPr/>
        </p:nvSpPr>
        <p:spPr>
          <a:xfrm>
            <a:off x="6842401" y="6259457"/>
            <a:ext cx="5269409"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https://medium.com/swlh/flutter-2020-state-of-cross-platform-814f1d8ff16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80273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Dart – Programing Language</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6" y="1291456"/>
            <a:ext cx="7380752" cy="4995043"/>
          </a:xfrm>
        </p:spPr>
        <p:txBody>
          <a:bodyPr>
            <a:normAutofit fontScale="92500"/>
          </a:bodyPr>
          <a:lstStyle/>
          <a:p>
            <a:pPr marL="0" indent="0">
              <a:buNone/>
            </a:pPr>
            <a:r>
              <a:rPr lang="en-US" b="1" dirty="0"/>
              <a:t>Optimized for UI Development</a:t>
            </a:r>
          </a:p>
          <a:p>
            <a:pPr marL="0" indent="0">
              <a:buNone/>
            </a:pPr>
            <a:r>
              <a:rPr lang="en-US" dirty="0"/>
              <a:t>Dart is designed with a focus on UI development due to it’s declarative nature.</a:t>
            </a:r>
          </a:p>
          <a:p>
            <a:pPr marL="0" indent="0">
              <a:buNone/>
            </a:pPr>
            <a:r>
              <a:rPr lang="en-US" dirty="0"/>
              <a:t>It’s expansive standard library, easy syntax, and features like async/await for handling asynchronous operations simplify the development of complex and responsive UIs.</a:t>
            </a:r>
          </a:p>
          <a:p>
            <a:pPr marL="0" indent="0">
              <a:buNone/>
            </a:pPr>
            <a:endParaRPr lang="en-US" dirty="0"/>
          </a:p>
          <a:p>
            <a:pPr marL="0" indent="0">
              <a:buNone/>
            </a:pPr>
            <a:r>
              <a:rPr lang="en-US" b="1" dirty="0"/>
              <a:t>Ahead-of-Time (AOT) &amp; Just-in-Time (JIT) Compilation</a:t>
            </a:r>
          </a:p>
          <a:p>
            <a:pPr marL="0" indent="0">
              <a:buNone/>
            </a:pPr>
            <a:r>
              <a:rPr lang="en-US" dirty="0"/>
              <a:t>AOT compilation enables Flutter apps to be compiled into optimized, native machine code, ensuring fast startup times and high performance.</a:t>
            </a:r>
          </a:p>
          <a:p>
            <a:pPr marL="0" indent="0">
              <a:buNone/>
            </a:pPr>
            <a:r>
              <a:rPr lang="en-US" dirty="0"/>
              <a:t>JIT compilation allows for hot reload, enabling developers to see code changes in real-time without restarting the app.</a:t>
            </a:r>
          </a:p>
        </p:txBody>
      </p:sp>
      <p:pic>
        <p:nvPicPr>
          <p:cNvPr id="6" name="Picture 5" descr="A screenshot of a computer&#10;&#10;Description automatically generated">
            <a:extLst>
              <a:ext uri="{FF2B5EF4-FFF2-40B4-BE49-F238E27FC236}">
                <a16:creationId xmlns:a16="http://schemas.microsoft.com/office/drawing/2014/main" id="{1225C95C-B519-C404-56EF-154E3361721A}"/>
              </a:ext>
            </a:extLst>
          </p:cNvPr>
          <p:cNvPicPr>
            <a:picLocks noChangeAspect="1"/>
          </p:cNvPicPr>
          <p:nvPr/>
        </p:nvPicPr>
        <p:blipFill>
          <a:blip r:embed="rId2"/>
          <a:stretch>
            <a:fillRect/>
          </a:stretch>
        </p:blipFill>
        <p:spPr>
          <a:xfrm>
            <a:off x="8637557" y="233057"/>
            <a:ext cx="3432254" cy="6053443"/>
          </a:xfrm>
          <a:prstGeom prst="rect">
            <a:avLst/>
          </a:prstGeom>
          <a:ln>
            <a:solidFill>
              <a:srgbClr val="7030A0"/>
            </a:solidFill>
          </a:ln>
        </p:spPr>
      </p:pic>
      <p:pic>
        <p:nvPicPr>
          <p:cNvPr id="5" name="Picture 4" descr="A qr code with a cross&#10;&#10;Description automatically generated">
            <a:extLst>
              <a:ext uri="{FF2B5EF4-FFF2-40B4-BE49-F238E27FC236}">
                <a16:creationId xmlns:a16="http://schemas.microsoft.com/office/drawing/2014/main" id="{EA1F99B5-496C-EFF4-64F5-3651DC18E96B}"/>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
        <p:nvSpPr>
          <p:cNvPr id="7" name="TextBox 6">
            <a:extLst>
              <a:ext uri="{FF2B5EF4-FFF2-40B4-BE49-F238E27FC236}">
                <a16:creationId xmlns:a16="http://schemas.microsoft.com/office/drawing/2014/main" id="{F607FB00-410E-17B2-5D8C-53293A09EC78}"/>
              </a:ext>
            </a:extLst>
          </p:cNvPr>
          <p:cNvSpPr txBox="1"/>
          <p:nvPr/>
        </p:nvSpPr>
        <p:spPr>
          <a:xfrm>
            <a:off x="8637556" y="6334891"/>
            <a:ext cx="3432254"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https://pypl.github.io/PYPL.html</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30786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Comparisons</a:t>
            </a:r>
          </a:p>
        </p:txBody>
      </p:sp>
      <p:pic>
        <p:nvPicPr>
          <p:cNvPr id="10" name="Picture 9">
            <a:extLst>
              <a:ext uri="{FF2B5EF4-FFF2-40B4-BE49-F238E27FC236}">
                <a16:creationId xmlns:a16="http://schemas.microsoft.com/office/drawing/2014/main" id="{E299306E-62AE-28AE-5A46-390B6F1792E5}"/>
              </a:ext>
            </a:extLst>
          </p:cNvPr>
          <p:cNvPicPr>
            <a:picLocks noChangeAspect="1"/>
          </p:cNvPicPr>
          <p:nvPr/>
        </p:nvPicPr>
        <p:blipFill>
          <a:blip r:embed="rId3"/>
          <a:stretch>
            <a:fillRect/>
          </a:stretch>
        </p:blipFill>
        <p:spPr>
          <a:xfrm>
            <a:off x="1134618" y="1194039"/>
            <a:ext cx="10935192" cy="5243716"/>
          </a:xfrm>
          <a:prstGeom prst="rect">
            <a:avLst/>
          </a:prstGeom>
        </p:spPr>
      </p:pic>
    </p:spTree>
    <p:extLst>
      <p:ext uri="{BB962C8B-B14F-4D97-AF65-F5344CB8AC3E}">
        <p14:creationId xmlns:p14="http://schemas.microsoft.com/office/powerpoint/2010/main" val="663850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Popular Apps by Flutter</a:t>
            </a:r>
          </a:p>
        </p:txBody>
      </p:sp>
      <p:pic>
        <p:nvPicPr>
          <p:cNvPr id="3074" name="Picture 2" descr="bmw_logo_1.webp">
            <a:extLst>
              <a:ext uri="{FF2B5EF4-FFF2-40B4-BE49-F238E27FC236}">
                <a16:creationId xmlns:a16="http://schemas.microsoft.com/office/drawing/2014/main" id="{19A8096E-3AFB-6821-8E95-DC97D36F8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600" y="1392200"/>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ebay_motors.webp">
            <a:extLst>
              <a:ext uri="{FF2B5EF4-FFF2-40B4-BE49-F238E27FC236}">
                <a16:creationId xmlns:a16="http://schemas.microsoft.com/office/drawing/2014/main" id="{FA4866F8-5407-F6C7-C5BA-07CC8CDA3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00" y="2690467"/>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nubank_logo.webp">
            <a:extLst>
              <a:ext uri="{FF2B5EF4-FFF2-40B4-BE49-F238E27FC236}">
                <a16:creationId xmlns:a16="http://schemas.microsoft.com/office/drawing/2014/main" id="{A7CFEC66-9DC1-ED14-F8A5-F4C085CF4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600" y="5287002"/>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800219"/>
          </a:xfrm>
          <a:prstGeom prst="rect">
            <a:avLst/>
          </a:prstGeom>
          <a:noFill/>
        </p:spPr>
        <p:txBody>
          <a:bodyPr wrap="square" rtlCol="0">
            <a:spAutoFit/>
          </a:bodyPr>
          <a:lstStyle/>
          <a:p>
            <a:r>
              <a:rPr lang="en-US" b="1" dirty="0"/>
              <a:t>BMW</a:t>
            </a:r>
            <a:br>
              <a:rPr lang="en-US" dirty="0"/>
            </a:br>
            <a:r>
              <a:rPr lang="en-US" sz="1400" dirty="0"/>
              <a:t>My BMW App was launched in July 2020 and has established itself in 47 countries on five continents as a universal interface providing the user a seamless experience between mobile phone and vehicle.</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015663"/>
          </a:xfrm>
          <a:prstGeom prst="rect">
            <a:avLst/>
          </a:prstGeom>
          <a:noFill/>
        </p:spPr>
        <p:txBody>
          <a:bodyPr wrap="square" rtlCol="0">
            <a:spAutoFit/>
          </a:bodyPr>
          <a:lstStyle/>
          <a:p>
            <a:r>
              <a:rPr lang="en-US" b="1" dirty="0"/>
              <a:t>eBay Motors</a:t>
            </a:r>
            <a:br>
              <a:rPr lang="en-US" dirty="0"/>
            </a:br>
            <a:r>
              <a:rPr lang="en-US" sz="1400" dirty="0"/>
              <a:t>eBay Motors ships a new version of their app to both app stores every week. Their apps share 98.3% of their code, the eBay Motors app has a single source of truth — which means one set of meetings, one set of designs, one backlog queue, and one team to manage.</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800219"/>
          </a:xfrm>
          <a:prstGeom prst="rect">
            <a:avLst/>
          </a:prstGeom>
          <a:noFill/>
        </p:spPr>
        <p:txBody>
          <a:bodyPr wrap="square" rtlCol="0">
            <a:spAutoFit/>
          </a:bodyPr>
          <a:lstStyle/>
          <a:p>
            <a:r>
              <a:rPr lang="en-US" b="1" dirty="0"/>
              <a:t>Google Pay</a:t>
            </a:r>
            <a:br>
              <a:rPr lang="en-US" dirty="0"/>
            </a:br>
            <a:r>
              <a:rPr lang="en-US" sz="1400" dirty="0"/>
              <a:t>1.1 million lines of code instead of 1.7 million from previous native versions. At the same time, the team estimates that they’ve saved about 60-70% of their engineers’ time because a single codebase.</a:t>
            </a:r>
          </a:p>
        </p:txBody>
      </p:sp>
      <p:pic>
        <p:nvPicPr>
          <p:cNvPr id="13" name="Picture 12" descr="A logo with a colorful circle and text&#10;&#10;Description automatically generated">
            <a:extLst>
              <a:ext uri="{FF2B5EF4-FFF2-40B4-BE49-F238E27FC236}">
                <a16:creationId xmlns:a16="http://schemas.microsoft.com/office/drawing/2014/main" id="{F8A97875-10D2-DF63-CEC1-DF22823872C6}"/>
              </a:ext>
            </a:extLst>
          </p:cNvPr>
          <p:cNvPicPr>
            <a:picLocks noChangeAspect="1"/>
          </p:cNvPicPr>
          <p:nvPr/>
        </p:nvPicPr>
        <p:blipFill>
          <a:blip r:embed="rId5"/>
          <a:stretch>
            <a:fillRect/>
          </a:stretch>
        </p:blipFill>
        <p:spPr>
          <a:xfrm>
            <a:off x="1265600" y="3986361"/>
            <a:ext cx="865600" cy="8656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1015663"/>
          </a:xfrm>
          <a:prstGeom prst="rect">
            <a:avLst/>
          </a:prstGeom>
          <a:noFill/>
        </p:spPr>
        <p:txBody>
          <a:bodyPr wrap="square" rtlCol="0">
            <a:spAutoFit/>
          </a:bodyPr>
          <a:lstStyle/>
          <a:p>
            <a:r>
              <a:rPr lang="en-US" b="1" dirty="0" err="1"/>
              <a:t>Nubank</a:t>
            </a:r>
            <a:br>
              <a:rPr lang="en-US" dirty="0"/>
            </a:br>
            <a:r>
              <a:rPr lang="en-US" sz="1400" dirty="0" err="1"/>
              <a:t>Nubank</a:t>
            </a:r>
            <a:r>
              <a:rPr lang="en-US" sz="1400" dirty="0"/>
              <a:t> is the largest independent digital bank outside of Asia, giving over 48 million users financial banking tools. Flutter provides more UI consistency. Using native tools, </a:t>
            </a:r>
            <a:r>
              <a:rPr lang="en-US" sz="1400" dirty="0" err="1"/>
              <a:t>Nubank</a:t>
            </a:r>
            <a:r>
              <a:rPr lang="en-US" sz="1400" dirty="0"/>
              <a:t> used to have multiple and inconsistent component libraries. </a:t>
            </a:r>
          </a:p>
        </p:txBody>
      </p:sp>
    </p:spTree>
    <p:extLst>
      <p:ext uri="{BB962C8B-B14F-4D97-AF65-F5344CB8AC3E}">
        <p14:creationId xmlns:p14="http://schemas.microsoft.com/office/powerpoint/2010/main" val="737627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9637-0DC5-73D6-43D7-99C1E678C430}"/>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Flutter Architecture</a:t>
            </a:r>
          </a:p>
        </p:txBody>
      </p:sp>
      <p:sp>
        <p:nvSpPr>
          <p:cNvPr id="3" name="Content Placeholder 2">
            <a:extLst>
              <a:ext uri="{FF2B5EF4-FFF2-40B4-BE49-F238E27FC236}">
                <a16:creationId xmlns:a16="http://schemas.microsoft.com/office/drawing/2014/main" id="{8729FC4F-7ED2-D122-67C4-45A3FD7A0369}"/>
              </a:ext>
            </a:extLst>
          </p:cNvPr>
          <p:cNvSpPr>
            <a:spLocks noGrp="1"/>
          </p:cNvSpPr>
          <p:nvPr>
            <p:ph idx="1"/>
          </p:nvPr>
        </p:nvSpPr>
        <p:spPr>
          <a:xfrm>
            <a:off x="1134617" y="1058400"/>
            <a:ext cx="5656044" cy="5228100"/>
          </a:xfrm>
        </p:spPr>
        <p:txBody>
          <a:bodyPr>
            <a:normAutofit fontScale="77500" lnSpcReduction="20000"/>
          </a:bodyPr>
          <a:lstStyle/>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Framework</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It is a very core part of Flutter app architecture. Flutter framework has got the material parts, widgets, or the </a:t>
            </a:r>
            <a:r>
              <a:rPr lang="en-US" dirty="0"/>
              <a:t>C</a:t>
            </a:r>
            <a:r>
              <a:rPr lang="en-US" dirty="0">
                <a:latin typeface="Roboto" panose="02000000000000000000" pitchFamily="2" charset="0"/>
                <a:ea typeface="Roboto" panose="02000000000000000000" pitchFamily="2" charset="0"/>
                <a:cs typeface="Roboto" panose="02000000000000000000" pitchFamily="2" charset="0"/>
              </a:rPr>
              <a:t>upertino, and it becomes the foundation element of application development.</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Engine</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Written in C++, this Flutter engine tackles and handles the heavy liftings in software development like the network requests, input, and output, along with managing the complex translations of rendering.</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Embedder</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The embedder layers undertake the heavy lifting necessary to translate how Flutter language works with the particular OS.</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Flutter user interfaces are developed, composited, and painted by Flutter itself and not translated into a similar OS Widget.</a:t>
            </a:r>
          </a:p>
        </p:txBody>
      </p:sp>
      <p:pic>
        <p:nvPicPr>
          <p:cNvPr id="5" name="Picture 4" descr="A screenshot of a computer&#10;&#10;Description automatically generated">
            <a:extLst>
              <a:ext uri="{FF2B5EF4-FFF2-40B4-BE49-F238E27FC236}">
                <a16:creationId xmlns:a16="http://schemas.microsoft.com/office/drawing/2014/main" id="{390C6EFA-B774-2091-F613-72FC7D1ED3F2}"/>
              </a:ext>
            </a:extLst>
          </p:cNvPr>
          <p:cNvPicPr>
            <a:picLocks noChangeAspect="1"/>
          </p:cNvPicPr>
          <p:nvPr/>
        </p:nvPicPr>
        <p:blipFill>
          <a:blip r:embed="rId2"/>
          <a:stretch>
            <a:fillRect/>
          </a:stretch>
        </p:blipFill>
        <p:spPr>
          <a:xfrm>
            <a:off x="7119550" y="338554"/>
            <a:ext cx="4950259" cy="5907647"/>
          </a:xfrm>
          <a:prstGeom prst="rect">
            <a:avLst/>
          </a:prstGeom>
        </p:spPr>
      </p:pic>
      <p:sp>
        <p:nvSpPr>
          <p:cNvPr id="6" name="TextBox 5">
            <a:extLst>
              <a:ext uri="{FF2B5EF4-FFF2-40B4-BE49-F238E27FC236}">
                <a16:creationId xmlns:a16="http://schemas.microsoft.com/office/drawing/2014/main" id="{B9E73E09-08AE-E8EC-BCF6-B585DC02D21E}"/>
              </a:ext>
            </a:extLst>
          </p:cNvPr>
          <p:cNvSpPr txBox="1"/>
          <p:nvPr/>
        </p:nvSpPr>
        <p:spPr>
          <a:xfrm>
            <a:off x="7119551" y="6286500"/>
            <a:ext cx="4950259" cy="215444"/>
          </a:xfrm>
          <a:prstGeom prst="rect">
            <a:avLst/>
          </a:prstGeom>
          <a:noFill/>
        </p:spPr>
        <p:txBody>
          <a:bodyPr wrap="square" rtlCol="0">
            <a:spAutoFit/>
          </a:bodyPr>
          <a:lstStyle/>
          <a:p>
            <a:pPr algn="ctr"/>
            <a:r>
              <a:rPr lang="en-US" sz="800" dirty="0">
                <a:hlinkClick r:id="rId3"/>
              </a:rPr>
              <a:t>https://radixweb.com/blog/overview-of-flutter-architecture</a:t>
            </a:r>
            <a:r>
              <a:rPr lang="en-US" sz="800" dirty="0"/>
              <a:t> </a:t>
            </a:r>
          </a:p>
        </p:txBody>
      </p:sp>
    </p:spTree>
    <p:extLst>
      <p:ext uri="{BB962C8B-B14F-4D97-AF65-F5344CB8AC3E}">
        <p14:creationId xmlns:p14="http://schemas.microsoft.com/office/powerpoint/2010/main" val="665995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1A65-4BEF-0E88-003A-ED02CA3B0A02}"/>
              </a:ext>
            </a:extLst>
          </p:cNvPr>
          <p:cNvSpPr>
            <a:spLocks noGrp="1"/>
          </p:cNvSpPr>
          <p:nvPr>
            <p:ph type="title"/>
          </p:nvPr>
        </p:nvSpPr>
        <p:spPr/>
        <p:txBody>
          <a:bodyPr/>
          <a:lstStyle/>
          <a:p>
            <a:r>
              <a:rPr lang="en-US" dirty="0"/>
              <a:t>Setting Up Flutter</a:t>
            </a:r>
          </a:p>
        </p:txBody>
      </p:sp>
      <p:sp>
        <p:nvSpPr>
          <p:cNvPr id="3" name="Content Placeholder 2">
            <a:extLst>
              <a:ext uri="{FF2B5EF4-FFF2-40B4-BE49-F238E27FC236}">
                <a16:creationId xmlns:a16="http://schemas.microsoft.com/office/drawing/2014/main" id="{24313DCC-5B87-D333-BEE3-A7649533B8CD}"/>
              </a:ext>
            </a:extLst>
          </p:cNvPr>
          <p:cNvSpPr>
            <a:spLocks noGrp="1"/>
          </p:cNvSpPr>
          <p:nvPr>
            <p:ph idx="1"/>
          </p:nvPr>
        </p:nvSpPr>
        <p:spPr>
          <a:xfrm>
            <a:off x="1134617" y="1291456"/>
            <a:ext cx="4726393" cy="5185222"/>
          </a:xfrm>
        </p:spPr>
        <p:txBody>
          <a:bodyPr>
            <a:normAutofit/>
          </a:bodyPr>
          <a:lstStyle/>
          <a:p>
            <a:pPr marL="0" indent="0">
              <a:buNone/>
            </a:pPr>
            <a:r>
              <a:rPr lang="en-US" b="1" u="sng" dirty="0"/>
              <a:t>System Requirements</a:t>
            </a:r>
          </a:p>
          <a:p>
            <a:r>
              <a:rPr lang="en-US" dirty="0"/>
              <a:t>Windows, Mac, and Linux – All need to be 64bit</a:t>
            </a:r>
          </a:p>
          <a:p>
            <a:r>
              <a:rPr lang="en-US" dirty="0"/>
              <a:t>Disk – You will need ~2GB</a:t>
            </a:r>
          </a:p>
          <a:p>
            <a:r>
              <a:rPr lang="en-US" dirty="0"/>
              <a:t>GIT by default (</a:t>
            </a:r>
            <a:r>
              <a:rPr lang="en-US" i="1" dirty="0"/>
              <a:t>.</a:t>
            </a:r>
            <a:r>
              <a:rPr lang="en-US" i="1" dirty="0" err="1"/>
              <a:t>gitignore</a:t>
            </a:r>
            <a:r>
              <a:rPr lang="en-US" i="1" dirty="0"/>
              <a:t> added</a:t>
            </a:r>
            <a:r>
              <a:rPr lang="en-US" dirty="0"/>
              <a:t>) </a:t>
            </a:r>
          </a:p>
          <a:p>
            <a:pPr marL="0" indent="0">
              <a:buNone/>
            </a:pPr>
            <a:endParaRPr lang="en-US" b="1" u="sng" dirty="0"/>
          </a:p>
          <a:p>
            <a:pPr marL="0" indent="0">
              <a:buNone/>
            </a:pPr>
            <a:r>
              <a:rPr lang="en-US" b="1" u="sng" dirty="0"/>
              <a:t>Flutter Doctor</a:t>
            </a:r>
          </a:p>
          <a:p>
            <a:r>
              <a:rPr lang="en-US" dirty="0"/>
              <a:t>Environment Check</a:t>
            </a:r>
          </a:p>
          <a:p>
            <a:r>
              <a:rPr lang="en-US" dirty="0"/>
              <a:t>Diagnostic on Miss-Configuration</a:t>
            </a:r>
          </a:p>
          <a:p>
            <a:r>
              <a:rPr lang="en-US" dirty="0"/>
              <a:t>Cross Platform Support on different OS Developer machines</a:t>
            </a:r>
          </a:p>
          <a:p>
            <a:pPr marL="0" indent="0">
              <a:buNone/>
            </a:pPr>
            <a:endParaRPr lang="en-US" dirty="0"/>
          </a:p>
        </p:txBody>
      </p:sp>
      <p:pic>
        <p:nvPicPr>
          <p:cNvPr id="5" name="Picture 4" descr="A qr code on a white background&#10;&#10;Description automatically generated">
            <a:extLst>
              <a:ext uri="{FF2B5EF4-FFF2-40B4-BE49-F238E27FC236}">
                <a16:creationId xmlns:a16="http://schemas.microsoft.com/office/drawing/2014/main" id="{DE284169-01D7-F25A-6ED6-81576DE8FFF4}"/>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pic>
        <p:nvPicPr>
          <p:cNvPr id="8" name="Picture 7" descr="A computer screen shot of a black screen&#10;&#10;Description automatically generated">
            <a:extLst>
              <a:ext uri="{FF2B5EF4-FFF2-40B4-BE49-F238E27FC236}">
                <a16:creationId xmlns:a16="http://schemas.microsoft.com/office/drawing/2014/main" id="{2814DB27-AB37-94FB-29A7-67C6F9792A41}"/>
              </a:ext>
            </a:extLst>
          </p:cNvPr>
          <p:cNvPicPr>
            <a:picLocks noChangeAspect="1"/>
          </p:cNvPicPr>
          <p:nvPr/>
        </p:nvPicPr>
        <p:blipFill>
          <a:blip r:embed="rId4"/>
          <a:stretch>
            <a:fillRect/>
          </a:stretch>
        </p:blipFill>
        <p:spPr>
          <a:xfrm>
            <a:off x="5983200" y="1291457"/>
            <a:ext cx="6086610" cy="3005453"/>
          </a:xfrm>
          <a:prstGeom prst="rect">
            <a:avLst/>
          </a:prstGeom>
          <a:ln>
            <a:solidFill>
              <a:srgbClr val="7030A0"/>
            </a:solidFill>
          </a:ln>
        </p:spPr>
      </p:pic>
      <p:pic>
        <p:nvPicPr>
          <p:cNvPr id="10" name="Picture 9" descr="A computer screen with white text&#10;&#10;Description automatically generated">
            <a:extLst>
              <a:ext uri="{FF2B5EF4-FFF2-40B4-BE49-F238E27FC236}">
                <a16:creationId xmlns:a16="http://schemas.microsoft.com/office/drawing/2014/main" id="{09614DA9-0E39-FFDC-7783-E78CE3AC70A6}"/>
              </a:ext>
            </a:extLst>
          </p:cNvPr>
          <p:cNvPicPr>
            <a:picLocks noChangeAspect="1"/>
          </p:cNvPicPr>
          <p:nvPr/>
        </p:nvPicPr>
        <p:blipFill>
          <a:blip r:embed="rId5"/>
          <a:stretch>
            <a:fillRect/>
          </a:stretch>
        </p:blipFill>
        <p:spPr>
          <a:xfrm>
            <a:off x="5983200" y="4418989"/>
            <a:ext cx="6086610" cy="2057689"/>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36DA31C-4267-3347-8C87-BC058F68B384}"/>
              </a:ext>
            </a:extLst>
          </p:cNvPr>
          <p:cNvPicPr>
            <a:picLocks noChangeAspect="1"/>
          </p:cNvPicPr>
          <p:nvPr/>
        </p:nvPicPr>
        <p:blipFill>
          <a:blip r:embed="rId6"/>
          <a:stretch>
            <a:fillRect/>
          </a:stretch>
        </p:blipFill>
        <p:spPr>
          <a:xfrm>
            <a:off x="6865574" y="190178"/>
            <a:ext cx="3385652" cy="680751"/>
          </a:xfrm>
          <a:prstGeom prst="rect">
            <a:avLst/>
          </a:prstGeom>
        </p:spPr>
      </p:pic>
    </p:spTree>
    <p:extLst>
      <p:ext uri="{BB962C8B-B14F-4D97-AF65-F5344CB8AC3E}">
        <p14:creationId xmlns:p14="http://schemas.microsoft.com/office/powerpoint/2010/main" val="4090918743"/>
      </p:ext>
    </p:extLst>
  </p:cSld>
  <p:clrMapOvr>
    <a:masterClrMapping/>
  </p:clrMapOvr>
</p:sld>
</file>

<file path=ppt/theme/theme1.xml><?xml version="1.0" encoding="utf-8"?>
<a:theme xmlns:a="http://schemas.openxmlformats.org/drawingml/2006/main" name="BjornVTI">
  <a:themeElements>
    <a:clrScheme name="AnalogousFromLightSeedRightStep">
      <a:dk1>
        <a:srgbClr val="000000"/>
      </a:dk1>
      <a:lt1>
        <a:srgbClr val="FFFFFF"/>
      </a:lt1>
      <a:dk2>
        <a:srgbClr val="41243A"/>
      </a:dk2>
      <a:lt2>
        <a:srgbClr val="E2E8E3"/>
      </a:lt2>
      <a:accent1>
        <a:srgbClr val="CA92BD"/>
      </a:accent1>
      <a:accent2>
        <a:srgbClr val="BF7A91"/>
      </a:accent2>
      <a:accent3>
        <a:srgbClr val="CA9692"/>
      </a:accent3>
      <a:accent4>
        <a:srgbClr val="BF9C7A"/>
      </a:accent4>
      <a:accent5>
        <a:srgbClr val="A9A57A"/>
      </a:accent5>
      <a:accent6>
        <a:srgbClr val="97AB6E"/>
      </a:accent6>
      <a:hlink>
        <a:srgbClr val="568E6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2990</TotalTime>
  <Words>1317</Words>
  <Application>Microsoft Macintosh PowerPoint</Application>
  <PresentationFormat>Widescreen</PresentationFormat>
  <Paragraphs>108</Paragraphs>
  <Slides>18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Neue Haas Grotesk Text Pro</vt:lpstr>
      <vt:lpstr>Roboto</vt:lpstr>
      <vt:lpstr>BjornVTI</vt:lpstr>
      <vt:lpstr>PowerPoint Presentation</vt:lpstr>
      <vt:lpstr>PowerPoint Presentation</vt:lpstr>
      <vt:lpstr>Introduction &amp; Agenda</vt:lpstr>
      <vt:lpstr>What is Flutter?</vt:lpstr>
      <vt:lpstr>What is Flutter? Dart – Programing Language</vt:lpstr>
      <vt:lpstr>What is Flutter? Comparisons</vt:lpstr>
      <vt:lpstr>What is Flutter? Popular Apps by Flutter</vt:lpstr>
      <vt:lpstr>Flutter Architecture</vt:lpstr>
      <vt:lpstr>Setting Up Flutter</vt:lpstr>
      <vt:lpstr>Widget Tree – All Things are Widgets</vt:lpstr>
      <vt:lpstr>Widget Tree  Nesting of Widgets</vt:lpstr>
      <vt:lpstr>Widget Tree  Stateful &amp; Stateless Widgets</vt:lpstr>
      <vt:lpstr>State Management</vt:lpstr>
      <vt:lpstr>State Management  Riverpod Example</vt:lpstr>
      <vt:lpstr>Firebase</vt:lpstr>
      <vt:lpstr>Firebase Four (4) Key Modules I use</vt:lpstr>
      <vt:lpstr>Unique Features of Flutter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Hoehn</dc:creator>
  <cp:lastModifiedBy>Richard Hoehn</cp:lastModifiedBy>
  <cp:revision>113</cp:revision>
  <dcterms:created xsi:type="dcterms:W3CDTF">2023-03-20T19:50:30Z</dcterms:created>
  <dcterms:modified xsi:type="dcterms:W3CDTF">2024-06-11T06:28:35Z</dcterms:modified>
</cp:coreProperties>
</file>